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3" r:id="rId6"/>
    <p:sldId id="264" r:id="rId7"/>
    <p:sldId id="265"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069"/>
    <a:srgbClr val="1F497D"/>
    <a:srgbClr val="10B0A8"/>
    <a:srgbClr val="464B8E"/>
    <a:srgbClr val="737373"/>
    <a:srgbClr val="E6F5F5"/>
    <a:srgbClr val="FFFFFF"/>
    <a:srgbClr val="989898"/>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59D1A-B900-4332-AA3D-39A224012F32}"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37104090-9FB1-4A6F-B7BE-6CF5CC73FB16}">
      <dgm:prSet custT="1"/>
      <dgm:spPr/>
      <dgm:t>
        <a:bodyPr/>
        <a:lstStyle/>
        <a:p>
          <a:pPr marL="0" algn="ctr">
            <a:spcBef>
              <a:spcPct val="0"/>
            </a:spcBef>
            <a:spcAft>
              <a:spcPct val="35000"/>
            </a:spcAft>
          </a:pPr>
          <a:r>
            <a:rPr lang="fr-FR" sz="2000" dirty="0"/>
            <a:t>En cliquant sur l’icône «         saisir un nouvel élément », le médecin est dirigé vers la page où il peut enregistrer les actions qu’il a effectuées de deux façons :</a:t>
          </a:r>
        </a:p>
        <a:p>
          <a:pPr marL="266700" indent="-266700" algn="l">
            <a:spcBef>
              <a:spcPct val="0"/>
            </a:spcBef>
            <a:spcAft>
              <a:spcPts val="0"/>
            </a:spcAft>
          </a:pPr>
          <a:r>
            <a:rPr lang="fr-FR" sz="2000" dirty="0"/>
            <a:t>1. Le champ « recherche d’une action » qui permet en tapant les premières lettres de l’action recherchée de la       sélectionner.</a:t>
          </a:r>
        </a:p>
        <a:p>
          <a:pPr marL="266700" indent="0" algn="l">
            <a:spcBef>
              <a:spcPct val="0"/>
            </a:spcBef>
            <a:spcAft>
              <a:spcPts val="1200"/>
            </a:spcAft>
          </a:pPr>
          <a:r>
            <a:rPr lang="fr-FR" sz="2000" dirty="0"/>
            <a:t>Par exemple : Taper « for » pour formation. </a:t>
          </a:r>
        </a:p>
        <a:p>
          <a:pPr marL="266700" indent="-266700" algn="l">
            <a:spcBef>
              <a:spcPts val="1200"/>
            </a:spcBef>
            <a:spcAft>
              <a:spcPct val="35000"/>
            </a:spcAft>
          </a:pPr>
          <a:r>
            <a:rPr lang="fr-FR" sz="2000" dirty="0"/>
            <a:t>2. Le champ « Action » qui propose un menu déroulant reprenant la liste des actions figurant dans le parcours proposé par le CNP.</a:t>
          </a:r>
          <a:endParaRPr lang="en-US" sz="2000" dirty="0"/>
        </a:p>
      </dgm:t>
    </dgm:pt>
    <dgm:pt modelId="{80CDC130-78A5-469A-BF9B-E87AC1162CE9}" type="parTrans" cxnId="{FD548766-8FA8-44C3-89B2-82524C89C1D0}">
      <dgm:prSet/>
      <dgm:spPr/>
      <dgm:t>
        <a:bodyPr/>
        <a:lstStyle/>
        <a:p>
          <a:endParaRPr lang="en-US"/>
        </a:p>
      </dgm:t>
    </dgm:pt>
    <dgm:pt modelId="{40BC8AE2-2653-407F-9BD9-32E332891A0A}" type="sibTrans" cxnId="{FD548766-8FA8-44C3-89B2-82524C89C1D0}">
      <dgm:prSet/>
      <dgm:spPr/>
      <dgm:t>
        <a:bodyPr/>
        <a:lstStyle/>
        <a:p>
          <a:endParaRPr lang="en-US"/>
        </a:p>
      </dgm:t>
    </dgm:pt>
    <dgm:pt modelId="{C32197F4-7415-4025-AFDF-BA100ECC7EF3}" type="pres">
      <dgm:prSet presAssocID="{A4659D1A-B900-4332-AA3D-39A224012F32}" presName="outerComposite" presStyleCnt="0">
        <dgm:presLayoutVars>
          <dgm:chMax val="5"/>
          <dgm:dir/>
          <dgm:resizeHandles val="exact"/>
        </dgm:presLayoutVars>
      </dgm:prSet>
      <dgm:spPr/>
    </dgm:pt>
    <dgm:pt modelId="{38AE1AE2-7163-4F6A-85F1-3691ACFC2B2D}" type="pres">
      <dgm:prSet presAssocID="{A4659D1A-B900-4332-AA3D-39A224012F32}" presName="dummyMaxCanvas" presStyleCnt="0">
        <dgm:presLayoutVars/>
      </dgm:prSet>
      <dgm:spPr/>
    </dgm:pt>
    <dgm:pt modelId="{9C0410B9-4238-49D6-AD20-5A2D9E7948EA}" type="pres">
      <dgm:prSet presAssocID="{A4659D1A-B900-4332-AA3D-39A224012F32}" presName="OneNode_1" presStyleLbl="node1" presStyleIdx="0" presStyleCnt="1">
        <dgm:presLayoutVars>
          <dgm:bulletEnabled val="1"/>
        </dgm:presLayoutVars>
      </dgm:prSet>
      <dgm:spPr/>
    </dgm:pt>
  </dgm:ptLst>
  <dgm:cxnLst>
    <dgm:cxn modelId="{FD548766-8FA8-44C3-89B2-82524C89C1D0}" srcId="{A4659D1A-B900-4332-AA3D-39A224012F32}" destId="{37104090-9FB1-4A6F-B7BE-6CF5CC73FB16}" srcOrd="0" destOrd="0" parTransId="{80CDC130-78A5-469A-BF9B-E87AC1162CE9}" sibTransId="{40BC8AE2-2653-407F-9BD9-32E332891A0A}"/>
    <dgm:cxn modelId="{F4EA0B78-D673-43AE-8954-949B68C605E0}" type="presOf" srcId="{A4659D1A-B900-4332-AA3D-39A224012F32}" destId="{C32197F4-7415-4025-AFDF-BA100ECC7EF3}" srcOrd="0" destOrd="0" presId="urn:microsoft.com/office/officeart/2005/8/layout/vProcess5"/>
    <dgm:cxn modelId="{991BF6B5-3EB2-429A-9D3C-2EFBB97D386C}" type="presOf" srcId="{37104090-9FB1-4A6F-B7BE-6CF5CC73FB16}" destId="{9C0410B9-4238-49D6-AD20-5A2D9E7948EA}" srcOrd="0" destOrd="0" presId="urn:microsoft.com/office/officeart/2005/8/layout/vProcess5"/>
    <dgm:cxn modelId="{95C29C54-7442-44E0-8A64-EC57C55E1C8F}" type="presParOf" srcId="{C32197F4-7415-4025-AFDF-BA100ECC7EF3}" destId="{38AE1AE2-7163-4F6A-85F1-3691ACFC2B2D}" srcOrd="0" destOrd="0" presId="urn:microsoft.com/office/officeart/2005/8/layout/vProcess5"/>
    <dgm:cxn modelId="{4550CF3D-1BF6-41FE-8641-2A944E22C177}" type="presParOf" srcId="{C32197F4-7415-4025-AFDF-BA100ECC7EF3}" destId="{9C0410B9-4238-49D6-AD20-5A2D9E7948EA}"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410B9-4238-49D6-AD20-5A2D9E7948EA}">
      <dsp:nvSpPr>
        <dsp:cNvPr id="0" name=""/>
        <dsp:cNvSpPr/>
      </dsp:nvSpPr>
      <dsp:spPr>
        <a:xfrm>
          <a:off x="0" y="1243012"/>
          <a:ext cx="11896725" cy="2486025"/>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buNone/>
          </a:pPr>
          <a:r>
            <a:rPr lang="fr-FR" sz="2000" kern="1200" dirty="0"/>
            <a:t>En cliquant sur l’icône «         saisir un nouvel élément », le médecin est dirigé vers la page où il peut enregistrer les actions qu’il a effectuées de deux façons :</a:t>
          </a:r>
        </a:p>
        <a:p>
          <a:pPr marL="266700" lvl="0" indent="-266700" algn="l" defTabSz="889000">
            <a:lnSpc>
              <a:spcPct val="90000"/>
            </a:lnSpc>
            <a:spcBef>
              <a:spcPct val="0"/>
            </a:spcBef>
            <a:spcAft>
              <a:spcPts val="0"/>
            </a:spcAft>
            <a:buNone/>
          </a:pPr>
          <a:r>
            <a:rPr lang="fr-FR" sz="2000" kern="1200" dirty="0"/>
            <a:t>1. Le champ « recherche d’une action » qui permet en tapant les premières lettres de l’action recherchée de la       sélectionner.</a:t>
          </a:r>
        </a:p>
        <a:p>
          <a:pPr marL="266700" lvl="0" indent="0" algn="l" defTabSz="889000">
            <a:lnSpc>
              <a:spcPct val="90000"/>
            </a:lnSpc>
            <a:spcBef>
              <a:spcPct val="0"/>
            </a:spcBef>
            <a:spcAft>
              <a:spcPts val="1200"/>
            </a:spcAft>
            <a:buNone/>
          </a:pPr>
          <a:r>
            <a:rPr lang="fr-FR" sz="2000" kern="1200" dirty="0"/>
            <a:t>Par exemple : Taper « for » pour formation. </a:t>
          </a:r>
        </a:p>
        <a:p>
          <a:pPr marL="266700" lvl="0" indent="-266700" algn="l" defTabSz="889000">
            <a:lnSpc>
              <a:spcPct val="90000"/>
            </a:lnSpc>
            <a:spcBef>
              <a:spcPct val="0"/>
            </a:spcBef>
            <a:spcAft>
              <a:spcPct val="35000"/>
            </a:spcAft>
            <a:buNone/>
          </a:pPr>
          <a:r>
            <a:rPr lang="fr-FR" sz="2000" kern="1200" dirty="0"/>
            <a:t>2. Le champ « Action » qui propose un menu déroulant reprenant la liste des actions figurant dans le parcours proposé par le CNP.</a:t>
          </a:r>
          <a:endParaRPr lang="en-US" sz="2000" kern="1200" dirty="0"/>
        </a:p>
      </dsp:txBody>
      <dsp:txXfrm>
        <a:off x="72813" y="1315825"/>
        <a:ext cx="11751099" cy="23403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E52D1-BAF6-228E-ED4E-577236C776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863BD2D-A252-3779-85ED-51077669E2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9E9AB5-480A-3C6F-2C1A-B31F1F87B747}"/>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1825C0D1-9F5F-48FB-CCD3-5F66C31D04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4F86BB-C914-266F-D216-1DAACD8A6BFC}"/>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48061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420E8F-2F0D-A8A9-4839-3244D0764C1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2A43929-07E0-2A67-48C9-95F2C0886A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3B1A15-3710-7112-7D24-626D6552B803}"/>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140BBB1A-625D-EFF0-6F2D-2B7E3D9482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02BC5E-F303-05C7-2417-D517CBBE7282}"/>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257980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041F2E5-153C-AEED-D939-67C1D3F8149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5F3AC49-7817-2122-0E58-9C0FFB74AF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C065A3-A1A7-CC9A-5CF5-404328B8FAA4}"/>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CB326B2A-5033-22B7-0171-9A2736CB2F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8301C5-54AE-C058-48DB-2DE953648601}"/>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29960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89268-6390-5EBC-26C6-0ACCC68A57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58F06B-4F45-EFF5-800A-1D5694CC12D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9372EF-8D59-5599-7F7A-A278207BBA58}"/>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5E309DF8-04E0-7E1A-8B4B-F8766DFB5B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A08C4F-06A5-FECF-48F3-3B3982177C49}"/>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54775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1340E-E520-E767-78CC-E31124A1076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BAD306A-F9AD-5B32-BC2B-77999FE52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914B8EB-4E08-0354-8351-72440EC543AD}"/>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31ACA37F-ABEC-7DB1-0B4E-EFD6A538E2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87C698-CE36-7623-B83D-BCE82EDA0E05}"/>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82071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323E4-E62E-289F-B447-4C31FABEF3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8207C6-EF61-A06B-464A-59D8C77402A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A0DEA7B-8FA6-9350-05C7-CF69EDD60F0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839236C-7971-2A4D-F651-FC015C33FBE1}"/>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6" name="Espace réservé du pied de page 5">
            <a:extLst>
              <a:ext uri="{FF2B5EF4-FFF2-40B4-BE49-F238E27FC236}">
                <a16:creationId xmlns:a16="http://schemas.microsoft.com/office/drawing/2014/main" id="{9B461576-F8EE-30B1-7BFE-AD52F6C4CE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F6BF57-F9F6-BC12-2D05-E39F7C5B58A6}"/>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59752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254660-9073-0D54-EEF0-D21434E8D06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D193E10-F6BB-B886-6376-6D8C48219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30FEFB5-62AC-F4D1-0968-4E1561AFF0B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F311F36-E707-13A5-8054-82C779D04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08C1FFB-1BC0-2CD5-BEAA-293DA10D44F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06A7324-E15C-DA3A-8A26-167C16424600}"/>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8" name="Espace réservé du pied de page 7">
            <a:extLst>
              <a:ext uri="{FF2B5EF4-FFF2-40B4-BE49-F238E27FC236}">
                <a16:creationId xmlns:a16="http://schemas.microsoft.com/office/drawing/2014/main" id="{49BEB33F-3D12-C229-85E5-B53F7524333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F107FCF-15FD-E44C-1652-50148046972F}"/>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154689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C8684-3DE7-3E8F-568E-2D3566F1C08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AFA4B61-50D8-0864-9D1A-35B71C663B30}"/>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4" name="Espace réservé du pied de page 3">
            <a:extLst>
              <a:ext uri="{FF2B5EF4-FFF2-40B4-BE49-F238E27FC236}">
                <a16:creationId xmlns:a16="http://schemas.microsoft.com/office/drawing/2014/main" id="{246C6E07-5454-CE49-4C7D-8E85C3F08A7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EA71787-2D1D-D887-DF5F-5F6DF9538F43}"/>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309503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D0126B-F68C-D140-A1E0-3430DF19F234}"/>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3" name="Espace réservé du pied de page 2">
            <a:extLst>
              <a:ext uri="{FF2B5EF4-FFF2-40B4-BE49-F238E27FC236}">
                <a16:creationId xmlns:a16="http://schemas.microsoft.com/office/drawing/2014/main" id="{ED291ADD-72D8-2493-369A-F47108B6041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5EF31CE-0AB6-C0D7-4502-5DE50B821382}"/>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351173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BA2DB-64C1-7537-7DE6-E698576A30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BC10367-C361-2E00-5205-1477125FE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94C039-5799-08AA-FA7E-263F2AC46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B3BB054-078C-81B2-54B3-BDD2E22330F3}"/>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6" name="Espace réservé du pied de page 5">
            <a:extLst>
              <a:ext uri="{FF2B5EF4-FFF2-40B4-BE49-F238E27FC236}">
                <a16:creationId xmlns:a16="http://schemas.microsoft.com/office/drawing/2014/main" id="{DBDC0DF9-E863-4550-AEDB-4AD0738E30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56E1BC-1989-0A3C-6BA0-CDE8A14F167D}"/>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125072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638C5-742F-435F-B436-AE2C19B6BA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3E16D6D-0849-338D-4F0D-41F24B88C7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36E11A4-CF11-DBD7-A0A6-F2439A91A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B988A3-51F9-844F-5642-4AF876F07FB1}"/>
              </a:ext>
            </a:extLst>
          </p:cNvPr>
          <p:cNvSpPr>
            <a:spLocks noGrp="1"/>
          </p:cNvSpPr>
          <p:nvPr>
            <p:ph type="dt" sz="half" idx="10"/>
          </p:nvPr>
        </p:nvSpPr>
        <p:spPr/>
        <p:txBody>
          <a:bodyPr/>
          <a:lstStyle/>
          <a:p>
            <a:fld id="{935358D6-45AF-4411-BEE6-3D1AE7B5E42C}" type="datetimeFigureOut">
              <a:rPr lang="fr-FR" smtClean="0"/>
              <a:t>19/10/2022</a:t>
            </a:fld>
            <a:endParaRPr lang="fr-FR"/>
          </a:p>
        </p:txBody>
      </p:sp>
      <p:sp>
        <p:nvSpPr>
          <p:cNvPr id="6" name="Espace réservé du pied de page 5">
            <a:extLst>
              <a:ext uri="{FF2B5EF4-FFF2-40B4-BE49-F238E27FC236}">
                <a16:creationId xmlns:a16="http://schemas.microsoft.com/office/drawing/2014/main" id="{C529606E-9F35-B238-7BF1-937710C51A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DA35B5-1CAD-ACA3-E466-0BB3D3F828E3}"/>
              </a:ext>
            </a:extLst>
          </p:cNvPr>
          <p:cNvSpPr>
            <a:spLocks noGrp="1"/>
          </p:cNvSpPr>
          <p:nvPr>
            <p:ph type="sldNum" sz="quarter" idx="12"/>
          </p:nvPr>
        </p:nvSpPr>
        <p:spPr/>
        <p:txBody>
          <a:bodyPr/>
          <a:lstStyle/>
          <a:p>
            <a:fld id="{D9E3F203-78BC-409D-9078-85655D0337FA}" type="slidenum">
              <a:rPr lang="fr-FR" smtClean="0"/>
              <a:t>‹N°›</a:t>
            </a:fld>
            <a:endParaRPr lang="fr-FR"/>
          </a:p>
        </p:txBody>
      </p:sp>
    </p:spTree>
    <p:extLst>
      <p:ext uri="{BB962C8B-B14F-4D97-AF65-F5344CB8AC3E}">
        <p14:creationId xmlns:p14="http://schemas.microsoft.com/office/powerpoint/2010/main" val="157334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1CDF22-57C7-B788-A75C-E0B3872B2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9DC54F-E430-3F5A-3531-A7E70B764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3DBA07-75A3-375D-B665-AD4F6F52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358D6-45AF-4411-BEE6-3D1AE7B5E42C}"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843671A0-029E-8F62-6206-140B13746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43E6868-FEB7-BAE1-CBD1-A706AFC94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3F203-78BC-409D-9078-85655D0337FA}" type="slidenum">
              <a:rPr lang="fr-FR" smtClean="0"/>
              <a:t>‹N°›</a:t>
            </a:fld>
            <a:endParaRPr lang="fr-FR"/>
          </a:p>
        </p:txBody>
      </p:sp>
    </p:spTree>
    <p:extLst>
      <p:ext uri="{BB962C8B-B14F-4D97-AF65-F5344CB8AC3E}">
        <p14:creationId xmlns:p14="http://schemas.microsoft.com/office/powerpoint/2010/main" val="90697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2DA60C47-9F76-46D7-9D57-E0C7BA4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table&#10;&#10;Description générée automatiquement">
            <a:extLst>
              <a:ext uri="{FF2B5EF4-FFF2-40B4-BE49-F238E27FC236}">
                <a16:creationId xmlns:a16="http://schemas.microsoft.com/office/drawing/2014/main" id="{B5CBC2EF-3C76-65E0-7A06-9657E2FC7DBB}"/>
              </a:ext>
            </a:extLst>
          </p:cNvPr>
          <p:cNvPicPr>
            <a:picLocks noChangeAspect="1"/>
          </p:cNvPicPr>
          <p:nvPr/>
        </p:nvPicPr>
        <p:blipFill rotWithShape="1">
          <a:blip r:embed="rId2">
            <a:extLst>
              <a:ext uri="{28A0092B-C50C-407E-A947-70E740481C1C}">
                <a14:useLocalDpi xmlns:a14="http://schemas.microsoft.com/office/drawing/2010/main" val="0"/>
              </a:ext>
            </a:extLst>
          </a:blip>
          <a:srcRect t="10293" b="12010"/>
          <a:stretch/>
        </p:blipFill>
        <p:spPr bwMode="auto">
          <a:xfrm>
            <a:off x="6774730" y="2171700"/>
            <a:ext cx="5255401" cy="4367156"/>
          </a:xfrm>
          <a:prstGeom prst="rect">
            <a:avLst/>
          </a:prstGeom>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DCAA55CE-59EF-D9B5-DDB1-7E5DDB8522F3}"/>
              </a:ext>
            </a:extLst>
          </p:cNvPr>
          <p:cNvPicPr>
            <a:picLocks noChangeAspect="1"/>
          </p:cNvPicPr>
          <p:nvPr/>
        </p:nvPicPr>
        <p:blipFill rotWithShape="1">
          <a:blip r:embed="rId3">
            <a:extLst>
              <a:ext uri="{28A0092B-C50C-407E-A947-70E740481C1C}">
                <a14:useLocalDpi xmlns:a14="http://schemas.microsoft.com/office/drawing/2010/main" val="0"/>
              </a:ext>
            </a:extLst>
          </a:blip>
          <a:srcRect l="23807" t="34883" r="23657" b="2695"/>
          <a:stretch/>
        </p:blipFill>
        <p:spPr bwMode="auto">
          <a:xfrm>
            <a:off x="739679" y="1493240"/>
            <a:ext cx="5543534" cy="3705012"/>
          </a:xfrm>
          <a:prstGeom prst="rect">
            <a:avLst/>
          </a:prstGeom>
          <a:ln>
            <a:noFill/>
          </a:ln>
          <a:extLst>
            <a:ext uri="{53640926-AAD7-44D8-BBD7-CCE9431645EC}">
              <a14:shadowObscured xmlns:a14="http://schemas.microsoft.com/office/drawing/2010/main"/>
            </a:ext>
          </a:extLst>
        </p:spPr>
      </p:pic>
      <p:sp>
        <p:nvSpPr>
          <p:cNvPr id="38" name="Rectangle 30">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E8346367-3727-6EFD-147A-5F55F73E4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50" y="138224"/>
            <a:ext cx="1196923" cy="738622"/>
          </a:xfrm>
          <a:prstGeom prst="rect">
            <a:avLst/>
          </a:prstGeom>
        </p:spPr>
      </p:pic>
      <p:sp>
        <p:nvSpPr>
          <p:cNvPr id="11" name="ZoneTexte 10">
            <a:extLst>
              <a:ext uri="{FF2B5EF4-FFF2-40B4-BE49-F238E27FC236}">
                <a16:creationId xmlns:a16="http://schemas.microsoft.com/office/drawing/2014/main" id="{2313F37B-9282-E390-23E2-9940BF9BD6E7}"/>
              </a:ext>
            </a:extLst>
          </p:cNvPr>
          <p:cNvSpPr txBox="1"/>
          <p:nvPr/>
        </p:nvSpPr>
        <p:spPr>
          <a:xfrm>
            <a:off x="9290" y="99881"/>
            <a:ext cx="12191998" cy="8768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dirty="0">
                <a:solidFill>
                  <a:srgbClr val="1F497D"/>
                </a:solidFill>
                <a:ea typeface="+mj-ea"/>
                <a:cs typeface="+mj-cs"/>
              </a:rPr>
              <a:t>PARCOURSPRO.ONLINE POUR LES MÉDECINS</a:t>
            </a:r>
          </a:p>
        </p:txBody>
      </p:sp>
      <p:cxnSp>
        <p:nvCxnSpPr>
          <p:cNvPr id="7" name="Connecteur droit avec flèche 6">
            <a:extLst>
              <a:ext uri="{FF2B5EF4-FFF2-40B4-BE49-F238E27FC236}">
                <a16:creationId xmlns:a16="http://schemas.microsoft.com/office/drawing/2014/main" id="{DDE1BDCB-BF9A-0329-3CB6-F0460D6BE44A}"/>
              </a:ext>
            </a:extLst>
          </p:cNvPr>
          <p:cNvCxnSpPr>
            <a:cxnSpLocks/>
          </p:cNvCxnSpPr>
          <p:nvPr/>
        </p:nvCxnSpPr>
        <p:spPr>
          <a:xfrm flipH="1" flipV="1">
            <a:off x="2847975" y="5177312"/>
            <a:ext cx="613681" cy="5475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C3BC125-93F3-8C47-F155-6F46DCBE5AD2}"/>
              </a:ext>
            </a:extLst>
          </p:cNvPr>
          <p:cNvSpPr/>
          <p:nvPr/>
        </p:nvSpPr>
        <p:spPr>
          <a:xfrm>
            <a:off x="6283213" y="335560"/>
            <a:ext cx="163340" cy="2415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093A75C-B2E0-3937-9F9F-B82EA7C6893A}"/>
              </a:ext>
            </a:extLst>
          </p:cNvPr>
          <p:cNvSpPr/>
          <p:nvPr/>
        </p:nvSpPr>
        <p:spPr>
          <a:xfrm>
            <a:off x="566556" y="6377068"/>
            <a:ext cx="5879997" cy="34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A70CA27-52CE-ACAE-F227-483E488564AD}"/>
              </a:ext>
            </a:extLst>
          </p:cNvPr>
          <p:cNvSpPr/>
          <p:nvPr/>
        </p:nvSpPr>
        <p:spPr>
          <a:xfrm>
            <a:off x="9290" y="4463996"/>
            <a:ext cx="800335" cy="2108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2D4BF6F-8E43-4A3D-A0CE-439344C9780C}"/>
              </a:ext>
            </a:extLst>
          </p:cNvPr>
          <p:cNvSpPr/>
          <p:nvPr/>
        </p:nvSpPr>
        <p:spPr>
          <a:xfrm>
            <a:off x="6283213" y="4474008"/>
            <a:ext cx="491517" cy="204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5648B3A-D65B-5367-5475-FCD879E34F69}"/>
              </a:ext>
            </a:extLst>
          </p:cNvPr>
          <p:cNvSpPr/>
          <p:nvPr/>
        </p:nvSpPr>
        <p:spPr>
          <a:xfrm>
            <a:off x="605463" y="881012"/>
            <a:ext cx="204162" cy="187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EB80025-3581-E4DD-F080-C2A264CF0C7D}"/>
              </a:ext>
            </a:extLst>
          </p:cNvPr>
          <p:cNvSpPr txBox="1"/>
          <p:nvPr/>
        </p:nvSpPr>
        <p:spPr>
          <a:xfrm>
            <a:off x="238380" y="5645588"/>
            <a:ext cx="6446553" cy="392159"/>
          </a:xfrm>
          <a:prstGeom prst="rect">
            <a:avLst/>
          </a:prstGeom>
          <a:noFill/>
        </p:spPr>
        <p:txBody>
          <a:bodyPr wrap="square" rtlCol="0">
            <a:spAutoFit/>
          </a:bodyPr>
          <a:lstStyle/>
          <a:p>
            <a:pPr algn="ctr">
              <a:lnSpc>
                <a:spcPct val="115000"/>
              </a:lnSpc>
              <a:spcAft>
                <a:spcPts val="600"/>
              </a:spcAft>
            </a:pPr>
            <a:r>
              <a:rPr lang="fr-FR"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Les médecins créent leur compte depuis la page d’accueil.</a:t>
            </a:r>
            <a:endParaRPr lang="fr-FR" dirty="0"/>
          </a:p>
        </p:txBody>
      </p:sp>
      <p:sp>
        <p:nvSpPr>
          <p:cNvPr id="21" name="ZoneTexte 20">
            <a:extLst>
              <a:ext uri="{FF2B5EF4-FFF2-40B4-BE49-F238E27FC236}">
                <a16:creationId xmlns:a16="http://schemas.microsoft.com/office/drawing/2014/main" id="{2884A911-45C8-79AA-D3F4-3013665597E7}"/>
              </a:ext>
            </a:extLst>
          </p:cNvPr>
          <p:cNvSpPr txBox="1"/>
          <p:nvPr/>
        </p:nvSpPr>
        <p:spPr>
          <a:xfrm>
            <a:off x="6740951" y="1409473"/>
            <a:ext cx="5255402" cy="646331"/>
          </a:xfrm>
          <a:prstGeom prst="rect">
            <a:avLst/>
          </a:prstGeom>
          <a:noFill/>
        </p:spPr>
        <p:txBody>
          <a:bodyPr wrap="square" rtlCol="0">
            <a:spAutoFit/>
          </a:bodyPr>
          <a:lstStyle/>
          <a:p>
            <a:pPr algn="just"/>
            <a:r>
              <a:rPr lang="fr-FR"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Chaque médecin dispose d’une page personnelle qui lui est propre et qui est différente du compte du CNP.</a:t>
            </a:r>
            <a:endParaRPr lang="fr-FR" dirty="0"/>
          </a:p>
        </p:txBody>
      </p:sp>
      <p:sp>
        <p:nvSpPr>
          <p:cNvPr id="24" name="ZoneTexte 23">
            <a:extLst>
              <a:ext uri="{FF2B5EF4-FFF2-40B4-BE49-F238E27FC236}">
                <a16:creationId xmlns:a16="http://schemas.microsoft.com/office/drawing/2014/main" id="{1A90C1D8-63B9-15BA-94AE-6F8C28273806}"/>
              </a:ext>
            </a:extLst>
          </p:cNvPr>
          <p:cNvSpPr txBox="1"/>
          <p:nvPr/>
        </p:nvSpPr>
        <p:spPr>
          <a:xfrm>
            <a:off x="0" y="6505575"/>
            <a:ext cx="12191999" cy="338554"/>
          </a:xfrm>
          <a:prstGeom prst="rect">
            <a:avLst/>
          </a:prstGeom>
          <a:noFill/>
        </p:spPr>
        <p:txBody>
          <a:bodyPr wrap="square" rtlCol="0">
            <a:spAutoFit/>
          </a:bodyPr>
          <a:lstStyle/>
          <a:p>
            <a:pPr algn="ctr"/>
            <a:r>
              <a:rPr lang="fr-FR" sz="1600" b="0" i="0" dirty="0">
                <a:solidFill>
                  <a:srgbClr val="989898"/>
                </a:solidFill>
                <a:effectLst/>
                <a:latin typeface="+mj-lt"/>
              </a:rPr>
              <a:t>Dispositif conçu par </a:t>
            </a:r>
            <a:r>
              <a:rPr lang="fr-FR" sz="1600" i="0" u="none" strike="noStrike" dirty="0">
                <a:solidFill>
                  <a:srgbClr val="989898"/>
                </a:solidFill>
                <a:effectLst/>
                <a:latin typeface="+mj-lt"/>
              </a:rPr>
              <a:t>FORMITEL pour la FSM</a:t>
            </a:r>
            <a:endParaRPr lang="fr-FR" sz="1600" dirty="0">
              <a:solidFill>
                <a:srgbClr val="989898"/>
              </a:solidFill>
              <a:latin typeface="+mj-lt"/>
            </a:endParaRPr>
          </a:p>
        </p:txBody>
      </p:sp>
    </p:spTree>
    <p:extLst>
      <p:ext uri="{BB962C8B-B14F-4D97-AF65-F5344CB8AC3E}">
        <p14:creationId xmlns:p14="http://schemas.microsoft.com/office/powerpoint/2010/main" val="397643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42318E-19ED-68B7-B00C-BF2ED3D8D0C6}"/>
              </a:ext>
            </a:extLst>
          </p:cNvPr>
          <p:cNvSpPr txBox="1">
            <a:spLocks/>
          </p:cNvSpPr>
          <p:nvPr/>
        </p:nvSpPr>
        <p:spPr>
          <a:xfrm>
            <a:off x="0" y="353855"/>
            <a:ext cx="6095999" cy="65405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10B0A8"/>
                </a:solidFill>
                <a:latin typeface="+mn-lt"/>
              </a:rPr>
              <a:t>MON PROFIL</a:t>
            </a:r>
          </a:p>
        </p:txBody>
      </p:sp>
      <p:pic>
        <p:nvPicPr>
          <p:cNvPr id="5" name="Espace réservé du contenu 5" descr="Une image contenant texte&#10;&#10;Description générée automatiquement">
            <a:extLst>
              <a:ext uri="{FF2B5EF4-FFF2-40B4-BE49-F238E27FC236}">
                <a16:creationId xmlns:a16="http://schemas.microsoft.com/office/drawing/2014/main" id="{F2D38B0B-630F-CA41-8B0E-C4FC80A0FD43}"/>
              </a:ext>
            </a:extLst>
          </p:cNvPr>
          <p:cNvPicPr>
            <a:picLocks noChangeAspect="1"/>
          </p:cNvPicPr>
          <p:nvPr/>
        </p:nvPicPr>
        <p:blipFill rotWithShape="1">
          <a:blip r:embed="rId2">
            <a:extLst>
              <a:ext uri="{28A0092B-C50C-407E-A947-70E740481C1C}">
                <a14:useLocalDpi xmlns:a14="http://schemas.microsoft.com/office/drawing/2010/main" val="0"/>
              </a:ext>
            </a:extLst>
          </a:blip>
          <a:srcRect l="17327" t="34014" r="17079" b="16239"/>
          <a:stretch/>
        </p:blipFill>
        <p:spPr bwMode="auto">
          <a:xfrm>
            <a:off x="304800" y="1204118"/>
            <a:ext cx="5511701" cy="729457"/>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ED407CCA-4420-BC57-F138-0BEBFEF840D5}"/>
              </a:ext>
            </a:extLst>
          </p:cNvPr>
          <p:cNvPicPr>
            <a:picLocks noChangeAspect="1"/>
          </p:cNvPicPr>
          <p:nvPr/>
        </p:nvPicPr>
        <p:blipFill rotWithShape="1">
          <a:blip r:embed="rId3">
            <a:extLst>
              <a:ext uri="{28A0092B-C50C-407E-A947-70E740481C1C}">
                <a14:useLocalDpi xmlns:a14="http://schemas.microsoft.com/office/drawing/2010/main" val="0"/>
              </a:ext>
            </a:extLst>
          </a:blip>
          <a:srcRect t="20830" r="5565"/>
          <a:stretch/>
        </p:blipFill>
        <p:spPr bwMode="auto">
          <a:xfrm>
            <a:off x="179605" y="2535158"/>
            <a:ext cx="5744946" cy="3318690"/>
          </a:xfrm>
          <a:prstGeom prst="rect">
            <a:avLst/>
          </a:prstGeom>
          <a:ln>
            <a:noFill/>
          </a:ln>
          <a:extLst>
            <a:ext uri="{53640926-AAD7-44D8-BBD7-CCE9431645EC}">
              <a14:shadowObscured xmlns:a14="http://schemas.microsoft.com/office/drawing/2010/main"/>
            </a:ext>
          </a:extLst>
        </p:spPr>
      </p:pic>
      <p:pic>
        <p:nvPicPr>
          <p:cNvPr id="7" name="Image 6" descr="Une image contenant texte&#10;&#10;Description générée automatiquement">
            <a:extLst>
              <a:ext uri="{FF2B5EF4-FFF2-40B4-BE49-F238E27FC236}">
                <a16:creationId xmlns:a16="http://schemas.microsoft.com/office/drawing/2014/main" id="{451559DB-C15B-7B0F-3C18-B916946830B6}"/>
              </a:ext>
            </a:extLst>
          </p:cNvPr>
          <p:cNvPicPr>
            <a:picLocks noChangeAspect="1"/>
          </p:cNvPicPr>
          <p:nvPr/>
        </p:nvPicPr>
        <p:blipFill rotWithShape="1">
          <a:blip r:embed="rId4">
            <a:extLst>
              <a:ext uri="{28A0092B-C50C-407E-A947-70E740481C1C}">
                <a14:useLocalDpi xmlns:a14="http://schemas.microsoft.com/office/drawing/2010/main" val="0"/>
              </a:ext>
            </a:extLst>
          </a:blip>
          <a:srcRect l="15362" t="27755" r="17828" b="13007"/>
          <a:stretch/>
        </p:blipFill>
        <p:spPr bwMode="auto">
          <a:xfrm>
            <a:off x="6380032" y="1204118"/>
            <a:ext cx="5507168" cy="1043782"/>
          </a:xfrm>
          <a:prstGeom prst="rect">
            <a:avLst/>
          </a:prstGeom>
          <a:ln>
            <a:noFill/>
          </a:ln>
          <a:extLst>
            <a:ext uri="{53640926-AAD7-44D8-BBD7-CCE9431645EC}">
              <a14:shadowObscured xmlns:a14="http://schemas.microsoft.com/office/drawing/2010/main"/>
            </a:ext>
          </a:extLst>
        </p:spPr>
      </p:pic>
      <p:sp>
        <p:nvSpPr>
          <p:cNvPr id="8" name="Titre 1">
            <a:extLst>
              <a:ext uri="{FF2B5EF4-FFF2-40B4-BE49-F238E27FC236}">
                <a16:creationId xmlns:a16="http://schemas.microsoft.com/office/drawing/2014/main" id="{17236D07-F287-C12E-0132-E3103E18027D}"/>
              </a:ext>
            </a:extLst>
          </p:cNvPr>
          <p:cNvSpPr txBox="1">
            <a:spLocks/>
          </p:cNvSpPr>
          <p:nvPr/>
        </p:nvSpPr>
        <p:spPr>
          <a:xfrm>
            <a:off x="6095999" y="353855"/>
            <a:ext cx="6096000" cy="65405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10B0A8"/>
                </a:solidFill>
                <a:latin typeface="+mn-lt"/>
              </a:rPr>
              <a:t>MON PARCOURS</a:t>
            </a:r>
          </a:p>
        </p:txBody>
      </p:sp>
      <p:sp>
        <p:nvSpPr>
          <p:cNvPr id="9" name="ZoneTexte 8">
            <a:extLst>
              <a:ext uri="{FF2B5EF4-FFF2-40B4-BE49-F238E27FC236}">
                <a16:creationId xmlns:a16="http://schemas.microsoft.com/office/drawing/2014/main" id="{8D1F5172-2CE2-7286-4C1D-FEBE4AD4EC2D}"/>
              </a:ext>
            </a:extLst>
          </p:cNvPr>
          <p:cNvSpPr txBox="1"/>
          <p:nvPr/>
        </p:nvSpPr>
        <p:spPr>
          <a:xfrm>
            <a:off x="6267450" y="2638425"/>
            <a:ext cx="5619750" cy="3515578"/>
          </a:xfrm>
          <a:prstGeom prst="rect">
            <a:avLst/>
          </a:prstGeom>
          <a:noFill/>
        </p:spPr>
        <p:txBody>
          <a:bodyPr wrap="square" rtlCol="0">
            <a:spAutoFit/>
          </a:bodyPr>
          <a:lstStyle/>
          <a:p>
            <a:pPr algn="just">
              <a:lnSpc>
                <a:spcPct val="115000"/>
              </a:lnSpc>
              <a:spcAft>
                <a:spcPts val="1000"/>
              </a:spcAft>
            </a:pPr>
            <a:r>
              <a:rPr lang="fr-FR"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En cliquant sur </a:t>
            </a:r>
            <a:r>
              <a:rPr lang="fr-F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le médecin peut saisir son parcours.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FR"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Cette page, « Mon parcours » correspond à une synthèse. Elle permet au médecin de visualiser les actions qu’il a enregistrées ainsi que leur catégorie (formation, analyse des pratiques, gestion des risques et programme intégré). Elle lui permet également de voir où il en est dans la validation de ses actions et ce qui lui manque pour valider son parcours. Elle est complétée au fur et à mesure de la saisie des actions. </a:t>
            </a:r>
            <a:endParaRPr lang="fr-FR" dirty="0"/>
          </a:p>
        </p:txBody>
      </p:sp>
      <p:pic>
        <p:nvPicPr>
          <p:cNvPr id="10" name="Image 9">
            <a:extLst>
              <a:ext uri="{FF2B5EF4-FFF2-40B4-BE49-F238E27FC236}">
                <a16:creationId xmlns:a16="http://schemas.microsoft.com/office/drawing/2014/main" id="{E42D519E-F47A-0EAA-912C-3D59954A27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817" y="2705418"/>
            <a:ext cx="256858" cy="256858"/>
          </a:xfrm>
          <a:prstGeom prst="rect">
            <a:avLst/>
          </a:prstGeom>
        </p:spPr>
      </p:pic>
      <p:cxnSp>
        <p:nvCxnSpPr>
          <p:cNvPr id="12" name="Connecteur droit 11">
            <a:extLst>
              <a:ext uri="{FF2B5EF4-FFF2-40B4-BE49-F238E27FC236}">
                <a16:creationId xmlns:a16="http://schemas.microsoft.com/office/drawing/2014/main" id="{AF10113C-BF9B-EF1D-BC14-7CCE8AFF3099}"/>
              </a:ext>
            </a:extLst>
          </p:cNvPr>
          <p:cNvCxnSpPr/>
          <p:nvPr/>
        </p:nvCxnSpPr>
        <p:spPr>
          <a:xfrm>
            <a:off x="6096000" y="0"/>
            <a:ext cx="0" cy="6858000"/>
          </a:xfrm>
          <a:prstGeom prst="line">
            <a:avLst/>
          </a:prstGeom>
          <a:scene3d>
            <a:camera prst="isometricRightUp"/>
            <a:lightRig rig="threePt" dir="t"/>
          </a:scene3d>
        </p:spPr>
        <p:style>
          <a:lnRef idx="1">
            <a:schemeClr val="accent4"/>
          </a:lnRef>
          <a:fillRef idx="0">
            <a:schemeClr val="accent4"/>
          </a:fillRef>
          <a:effectRef idx="0">
            <a:schemeClr val="accent4"/>
          </a:effectRef>
          <a:fontRef idx="minor">
            <a:schemeClr val="tx1"/>
          </a:fontRef>
        </p:style>
      </p:cxnSp>
      <p:sp>
        <p:nvSpPr>
          <p:cNvPr id="14" name="ZoneTexte 13">
            <a:extLst>
              <a:ext uri="{FF2B5EF4-FFF2-40B4-BE49-F238E27FC236}">
                <a16:creationId xmlns:a16="http://schemas.microsoft.com/office/drawing/2014/main" id="{C84ABC1B-C19F-EF17-E8F0-63CF359CF373}"/>
              </a:ext>
            </a:extLst>
          </p:cNvPr>
          <p:cNvSpPr txBox="1"/>
          <p:nvPr/>
        </p:nvSpPr>
        <p:spPr>
          <a:xfrm>
            <a:off x="0" y="6505575"/>
            <a:ext cx="12191999" cy="338554"/>
          </a:xfrm>
          <a:prstGeom prst="rect">
            <a:avLst/>
          </a:prstGeom>
          <a:noFill/>
        </p:spPr>
        <p:txBody>
          <a:bodyPr wrap="square" rtlCol="0">
            <a:spAutoFit/>
          </a:bodyPr>
          <a:lstStyle/>
          <a:p>
            <a:pPr algn="ctr"/>
            <a:r>
              <a:rPr lang="fr-FR" sz="1600" b="0" i="0" dirty="0">
                <a:solidFill>
                  <a:srgbClr val="989898"/>
                </a:solidFill>
                <a:effectLst/>
                <a:latin typeface="+mj-lt"/>
              </a:rPr>
              <a:t>Dispositif conçu par </a:t>
            </a:r>
            <a:r>
              <a:rPr lang="fr-FR" sz="1600" i="0" u="none" strike="noStrike" dirty="0">
                <a:solidFill>
                  <a:srgbClr val="989898"/>
                </a:solidFill>
                <a:effectLst/>
                <a:latin typeface="+mj-lt"/>
              </a:rPr>
              <a:t>FORMITEL pour la FSM</a:t>
            </a:r>
            <a:endParaRPr lang="fr-FR" sz="1600" dirty="0">
              <a:solidFill>
                <a:srgbClr val="989898"/>
              </a:solidFill>
              <a:latin typeface="+mj-lt"/>
            </a:endParaRPr>
          </a:p>
        </p:txBody>
      </p:sp>
    </p:spTree>
    <p:extLst>
      <p:ext uri="{BB962C8B-B14F-4D97-AF65-F5344CB8AC3E}">
        <p14:creationId xmlns:p14="http://schemas.microsoft.com/office/powerpoint/2010/main" val="277728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7E302FD-D7B8-831C-EEA4-97077EC541ED}"/>
              </a:ext>
            </a:extLst>
          </p:cNvPr>
          <p:cNvSpPr txBox="1"/>
          <p:nvPr/>
        </p:nvSpPr>
        <p:spPr>
          <a:xfrm>
            <a:off x="-1" y="252602"/>
            <a:ext cx="12191999" cy="123737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1F497D"/>
                </a:solidFill>
                <a:effectLst/>
                <a:ea typeface="+mj-ea"/>
                <a:cs typeface="+mj-cs"/>
              </a:rPr>
              <a:t>Voici deux exemples construits à partir de consignes</a:t>
            </a:r>
            <a:r>
              <a:rPr lang="en-US" sz="4000" b="1" dirty="0">
                <a:solidFill>
                  <a:srgbClr val="1F497D"/>
                </a:solidFill>
                <a:ea typeface="+mj-ea"/>
                <a:cs typeface="+mj-cs"/>
              </a:rPr>
              <a:t> </a:t>
            </a:r>
            <a:r>
              <a:rPr lang="en-US" sz="4000" b="1" dirty="0">
                <a:solidFill>
                  <a:srgbClr val="1F497D"/>
                </a:solidFill>
                <a:effectLst/>
                <a:ea typeface="+mj-ea"/>
                <a:cs typeface="+mj-cs"/>
              </a:rPr>
              <a:t>différentes</a:t>
            </a:r>
          </a:p>
        </p:txBody>
      </p:sp>
      <p:sp>
        <p:nvSpPr>
          <p:cNvPr id="21" name="Rectangle 17">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3E4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4AD440BE-0F18-8DAE-3F54-B5A60B6BC4FE}"/>
              </a:ext>
            </a:extLst>
          </p:cNvPr>
          <p:cNvPicPr>
            <a:picLocks noChangeAspect="1"/>
          </p:cNvPicPr>
          <p:nvPr/>
        </p:nvPicPr>
        <p:blipFill rotWithShape="1">
          <a:blip r:embed="rId2">
            <a:extLst>
              <a:ext uri="{28A0092B-C50C-407E-A947-70E740481C1C}">
                <a14:useLocalDpi xmlns:a14="http://schemas.microsoft.com/office/drawing/2010/main" val="0"/>
              </a:ext>
            </a:extLst>
          </a:blip>
          <a:srcRect l="1198" t="38366" r="32709" b="11990"/>
          <a:stretch/>
        </p:blipFill>
        <p:spPr bwMode="auto">
          <a:xfrm>
            <a:off x="345919" y="3686174"/>
            <a:ext cx="5564857" cy="2675105"/>
          </a:xfrm>
          <a:prstGeom prst="rect">
            <a:avLst/>
          </a:prstGeom>
          <a:extLst>
            <a:ext uri="{53640926-AAD7-44D8-BBD7-CCE9431645EC}">
              <a14:shadowObscured xmlns:a14="http://schemas.microsoft.com/office/drawing/2010/main"/>
            </a:ext>
          </a:extLst>
        </p:spPr>
      </p:pic>
      <p:pic>
        <p:nvPicPr>
          <p:cNvPr id="5" name="Image 4" descr="Une image contenant texte&#10;&#10;Description générée automatiquement">
            <a:extLst>
              <a:ext uri="{FF2B5EF4-FFF2-40B4-BE49-F238E27FC236}">
                <a16:creationId xmlns:a16="http://schemas.microsoft.com/office/drawing/2014/main" id="{CF2F54B2-5FF5-3064-D85E-1C049F44DAC2}"/>
              </a:ext>
            </a:extLst>
          </p:cNvPr>
          <p:cNvPicPr>
            <a:picLocks noChangeAspect="1"/>
          </p:cNvPicPr>
          <p:nvPr/>
        </p:nvPicPr>
        <p:blipFill rotWithShape="1">
          <a:blip r:embed="rId3">
            <a:extLst>
              <a:ext uri="{28A0092B-C50C-407E-A947-70E740481C1C}">
                <a14:useLocalDpi xmlns:a14="http://schemas.microsoft.com/office/drawing/2010/main" val="0"/>
              </a:ext>
            </a:extLst>
          </a:blip>
          <a:srcRect l="1210" t="38064" r="17891" b="12368"/>
          <a:stretch/>
        </p:blipFill>
        <p:spPr bwMode="auto">
          <a:xfrm>
            <a:off x="6254749" y="3970095"/>
            <a:ext cx="5591332" cy="2192580"/>
          </a:xfrm>
          <a:prstGeom prst="rect">
            <a:avLst/>
          </a:prstGeom>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EE8A3EC9-7AE0-9DB9-EAF2-2E39D94E84E0}"/>
              </a:ext>
            </a:extLst>
          </p:cNvPr>
          <p:cNvSpPr txBox="1"/>
          <p:nvPr/>
        </p:nvSpPr>
        <p:spPr>
          <a:xfrm>
            <a:off x="345919" y="3451860"/>
            <a:ext cx="5564856" cy="307777"/>
          </a:xfrm>
          <a:prstGeom prst="rect">
            <a:avLst/>
          </a:prstGeom>
          <a:solidFill>
            <a:srgbClr val="E6F5F5"/>
          </a:solidFill>
        </p:spPr>
        <p:txBody>
          <a:bodyPr wrap="square" rtlCol="0">
            <a:spAutoFit/>
          </a:bodyPr>
          <a:lstStyle/>
          <a:p>
            <a:pPr algn="ctr"/>
            <a:r>
              <a:rPr lang="fr-FR" sz="1400" b="1" dirty="0">
                <a:solidFill>
                  <a:srgbClr val="1F497D"/>
                </a:solidFill>
              </a:rPr>
              <a:t>Votre parcours</a:t>
            </a:r>
          </a:p>
        </p:txBody>
      </p:sp>
      <p:sp>
        <p:nvSpPr>
          <p:cNvPr id="15" name="Rectangle 14">
            <a:extLst>
              <a:ext uri="{FF2B5EF4-FFF2-40B4-BE49-F238E27FC236}">
                <a16:creationId xmlns:a16="http://schemas.microsoft.com/office/drawing/2014/main" id="{6AA88F9B-193B-38A3-DF20-7DCB00E5F2F0}"/>
              </a:ext>
            </a:extLst>
          </p:cNvPr>
          <p:cNvSpPr/>
          <p:nvPr/>
        </p:nvSpPr>
        <p:spPr>
          <a:xfrm>
            <a:off x="361375" y="5639761"/>
            <a:ext cx="5564855" cy="369332"/>
          </a:xfrm>
          <a:prstGeom prst="rect">
            <a:avLst/>
          </a:prstGeom>
          <a:solidFill>
            <a:srgbClr val="E6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512B13E-509A-FA98-555C-C8BE37291CFF}"/>
              </a:ext>
            </a:extLst>
          </p:cNvPr>
          <p:cNvSpPr txBox="1"/>
          <p:nvPr/>
        </p:nvSpPr>
        <p:spPr>
          <a:xfrm>
            <a:off x="345919" y="5528551"/>
            <a:ext cx="5564856" cy="338554"/>
          </a:xfrm>
          <a:prstGeom prst="rect">
            <a:avLst/>
          </a:prstGeom>
          <a:solidFill>
            <a:srgbClr val="E6F5F5"/>
          </a:solidFill>
        </p:spPr>
        <p:txBody>
          <a:bodyPr wrap="square" rtlCol="0">
            <a:spAutoFit/>
          </a:bodyPr>
          <a:lstStyle/>
          <a:p>
            <a:pPr algn="ctr"/>
            <a:r>
              <a:rPr lang="fr-FR" sz="1600" b="1" dirty="0">
                <a:solidFill>
                  <a:srgbClr val="464B8E"/>
                </a:solidFill>
              </a:rPr>
              <a:t>Les consignes de votre CNP</a:t>
            </a:r>
          </a:p>
        </p:txBody>
      </p:sp>
      <p:sp>
        <p:nvSpPr>
          <p:cNvPr id="17" name="Rectangle 16">
            <a:extLst>
              <a:ext uri="{FF2B5EF4-FFF2-40B4-BE49-F238E27FC236}">
                <a16:creationId xmlns:a16="http://schemas.microsoft.com/office/drawing/2014/main" id="{1125FB3D-4851-65C4-BE18-FB9B4197D3CB}"/>
              </a:ext>
            </a:extLst>
          </p:cNvPr>
          <p:cNvSpPr/>
          <p:nvPr/>
        </p:nvSpPr>
        <p:spPr>
          <a:xfrm>
            <a:off x="6272627" y="5508385"/>
            <a:ext cx="5564855" cy="369332"/>
          </a:xfrm>
          <a:prstGeom prst="rect">
            <a:avLst/>
          </a:prstGeom>
          <a:solidFill>
            <a:srgbClr val="E6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B09F8DF3-1FEB-9AAD-6DE9-553FC1E350F1}"/>
              </a:ext>
            </a:extLst>
          </p:cNvPr>
          <p:cNvSpPr txBox="1"/>
          <p:nvPr/>
        </p:nvSpPr>
        <p:spPr>
          <a:xfrm>
            <a:off x="6273294" y="5517524"/>
            <a:ext cx="5564856" cy="338554"/>
          </a:xfrm>
          <a:prstGeom prst="rect">
            <a:avLst/>
          </a:prstGeom>
          <a:noFill/>
        </p:spPr>
        <p:txBody>
          <a:bodyPr wrap="square" rtlCol="0">
            <a:spAutoFit/>
          </a:bodyPr>
          <a:lstStyle/>
          <a:p>
            <a:pPr algn="ctr"/>
            <a:r>
              <a:rPr lang="fr-FR" sz="1600" b="1" dirty="0">
                <a:solidFill>
                  <a:srgbClr val="464B8E"/>
                </a:solidFill>
              </a:rPr>
              <a:t>Les consignes de votre CNP</a:t>
            </a:r>
          </a:p>
        </p:txBody>
      </p:sp>
      <p:sp>
        <p:nvSpPr>
          <p:cNvPr id="12" name="ZoneTexte 11">
            <a:extLst>
              <a:ext uri="{FF2B5EF4-FFF2-40B4-BE49-F238E27FC236}">
                <a16:creationId xmlns:a16="http://schemas.microsoft.com/office/drawing/2014/main" id="{B340AD81-DD51-766E-2B69-524272F0C66F}"/>
              </a:ext>
            </a:extLst>
          </p:cNvPr>
          <p:cNvSpPr txBox="1"/>
          <p:nvPr/>
        </p:nvSpPr>
        <p:spPr>
          <a:xfrm>
            <a:off x="6287541" y="3760613"/>
            <a:ext cx="5564856" cy="307777"/>
          </a:xfrm>
          <a:prstGeom prst="rect">
            <a:avLst/>
          </a:prstGeom>
          <a:solidFill>
            <a:srgbClr val="E6F5F5"/>
          </a:solidFill>
        </p:spPr>
        <p:txBody>
          <a:bodyPr wrap="square" rtlCol="0">
            <a:spAutoFit/>
          </a:bodyPr>
          <a:lstStyle/>
          <a:p>
            <a:pPr algn="ctr"/>
            <a:r>
              <a:rPr lang="fr-FR" sz="1400" b="1" dirty="0">
                <a:solidFill>
                  <a:srgbClr val="1F497D"/>
                </a:solidFill>
              </a:rPr>
              <a:t>Votre parcours</a:t>
            </a:r>
          </a:p>
        </p:txBody>
      </p:sp>
      <p:sp>
        <p:nvSpPr>
          <p:cNvPr id="19" name="Rectangle 18">
            <a:extLst>
              <a:ext uri="{FF2B5EF4-FFF2-40B4-BE49-F238E27FC236}">
                <a16:creationId xmlns:a16="http://schemas.microsoft.com/office/drawing/2014/main" id="{AE1FF39D-F167-B560-66E9-61F9C80C9638}"/>
              </a:ext>
            </a:extLst>
          </p:cNvPr>
          <p:cNvSpPr/>
          <p:nvPr/>
        </p:nvSpPr>
        <p:spPr>
          <a:xfrm>
            <a:off x="-1" y="1704975"/>
            <a:ext cx="12192001" cy="458078"/>
          </a:xfrm>
          <a:prstGeom prst="rect">
            <a:avLst/>
          </a:prstGeom>
          <a:solidFill>
            <a:srgbClr val="3E4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6E5E2100-1CD1-AF7B-CD3C-2E4643658B0A}"/>
              </a:ext>
            </a:extLst>
          </p:cNvPr>
          <p:cNvSpPr/>
          <p:nvPr/>
        </p:nvSpPr>
        <p:spPr>
          <a:xfrm>
            <a:off x="321564" y="1971675"/>
            <a:ext cx="5624266" cy="4580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2B16EE3-E9B7-3447-7E38-80C07D5702AA}"/>
              </a:ext>
            </a:extLst>
          </p:cNvPr>
          <p:cNvSpPr txBox="1"/>
          <p:nvPr/>
        </p:nvSpPr>
        <p:spPr>
          <a:xfrm>
            <a:off x="278075" y="2130778"/>
            <a:ext cx="5604820" cy="1107996"/>
          </a:xfrm>
          <a:prstGeom prst="rect">
            <a:avLst/>
          </a:prstGeom>
          <a:noFill/>
        </p:spPr>
        <p:txBody>
          <a:bodyPr wrap="square" rtlCol="0">
            <a:spAutoFit/>
          </a:bodyPr>
          <a:lstStyle/>
          <a:p>
            <a:pPr algn="ctr"/>
            <a:r>
              <a:rPr lang="fr-FR" sz="2200" b="1" dirty="0">
                <a:solidFill>
                  <a:srgbClr val="1F497D"/>
                </a:solidFill>
              </a:rPr>
              <a:t>Exemple 1 :</a:t>
            </a:r>
          </a:p>
          <a:p>
            <a:pPr algn="ctr"/>
            <a:r>
              <a:rPr lang="fr-FR" sz="2200" b="1" dirty="0">
                <a:solidFill>
                  <a:srgbClr val="1F497D"/>
                </a:solidFill>
              </a:rPr>
              <a:t>3 actions demandées au choix.</a:t>
            </a:r>
          </a:p>
          <a:p>
            <a:pPr algn="ctr"/>
            <a:r>
              <a:rPr lang="fr-FR" sz="2200" b="1" dirty="0">
                <a:solidFill>
                  <a:srgbClr val="1F497D"/>
                </a:solidFill>
              </a:rPr>
              <a:t>2 actions réalisées par le médecin</a:t>
            </a:r>
          </a:p>
        </p:txBody>
      </p:sp>
      <p:sp>
        <p:nvSpPr>
          <p:cNvPr id="24" name="Rectangle 23">
            <a:extLst>
              <a:ext uri="{FF2B5EF4-FFF2-40B4-BE49-F238E27FC236}">
                <a16:creationId xmlns:a16="http://schemas.microsoft.com/office/drawing/2014/main" id="{CA171033-DB7C-6C31-8EB8-25DE4DC8A3C1}"/>
              </a:ext>
            </a:extLst>
          </p:cNvPr>
          <p:cNvSpPr/>
          <p:nvPr/>
        </p:nvSpPr>
        <p:spPr>
          <a:xfrm>
            <a:off x="6255921" y="1984639"/>
            <a:ext cx="5609210" cy="4580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21030EE-CD26-7145-5637-B3E96EA6956C}"/>
              </a:ext>
            </a:extLst>
          </p:cNvPr>
          <p:cNvSpPr txBox="1"/>
          <p:nvPr/>
        </p:nvSpPr>
        <p:spPr>
          <a:xfrm>
            <a:off x="6287541" y="2127885"/>
            <a:ext cx="5624266" cy="1477328"/>
          </a:xfrm>
          <a:prstGeom prst="rect">
            <a:avLst/>
          </a:prstGeom>
          <a:noFill/>
        </p:spPr>
        <p:txBody>
          <a:bodyPr wrap="square" rtlCol="0">
            <a:spAutoFit/>
          </a:bodyPr>
          <a:lstStyle/>
          <a:p>
            <a:pPr algn="ctr"/>
            <a:r>
              <a:rPr lang="fr-FR" sz="2400" b="1" dirty="0">
                <a:solidFill>
                  <a:srgbClr val="1F497D"/>
                </a:solidFill>
              </a:rPr>
              <a:t>Exemple 2 :</a:t>
            </a:r>
          </a:p>
          <a:p>
            <a:pPr algn="ctr"/>
            <a:r>
              <a:rPr lang="fr-FR" sz="2200" b="1" kern="0" spc="-60" dirty="0">
                <a:solidFill>
                  <a:srgbClr val="1F497D"/>
                </a:solidFill>
              </a:rPr>
              <a:t>4 actions demandées dont 2 actions de formation</a:t>
            </a:r>
          </a:p>
          <a:p>
            <a:pPr algn="ctr"/>
            <a:r>
              <a:rPr lang="fr-FR" sz="2200" b="1" kern="0" spc="-60" dirty="0">
                <a:solidFill>
                  <a:srgbClr val="1F497D"/>
                </a:solidFill>
              </a:rPr>
              <a:t>2 actions réalisées par le médecin dont 1 de formation</a:t>
            </a:r>
          </a:p>
        </p:txBody>
      </p:sp>
      <p:sp>
        <p:nvSpPr>
          <p:cNvPr id="25" name="ZoneTexte 24">
            <a:extLst>
              <a:ext uri="{FF2B5EF4-FFF2-40B4-BE49-F238E27FC236}">
                <a16:creationId xmlns:a16="http://schemas.microsoft.com/office/drawing/2014/main" id="{9EE0FC66-721E-DB1A-EC97-7F8C2BF41254}"/>
              </a:ext>
            </a:extLst>
          </p:cNvPr>
          <p:cNvSpPr txBox="1"/>
          <p:nvPr/>
        </p:nvSpPr>
        <p:spPr>
          <a:xfrm>
            <a:off x="6268959" y="6104187"/>
            <a:ext cx="5591332" cy="261610"/>
          </a:xfrm>
          <a:prstGeom prst="rect">
            <a:avLst/>
          </a:prstGeom>
          <a:solidFill>
            <a:srgbClr val="E6F5F5"/>
          </a:solidFill>
        </p:spPr>
        <p:txBody>
          <a:bodyPr wrap="square" rtlCol="0">
            <a:spAutoFit/>
          </a:bodyPr>
          <a:lstStyle/>
          <a:p>
            <a:pPr algn="ctr"/>
            <a:endParaRPr lang="fr-FR" sz="1100" b="1" dirty="0">
              <a:solidFill>
                <a:srgbClr val="1F497D"/>
              </a:solidFill>
            </a:endParaRPr>
          </a:p>
        </p:txBody>
      </p:sp>
      <p:sp>
        <p:nvSpPr>
          <p:cNvPr id="26" name="Rectangle 25">
            <a:extLst>
              <a:ext uri="{FF2B5EF4-FFF2-40B4-BE49-F238E27FC236}">
                <a16:creationId xmlns:a16="http://schemas.microsoft.com/office/drawing/2014/main" id="{5B66E271-E8D2-E0AB-6FDA-D6AE08CFAE79}"/>
              </a:ext>
            </a:extLst>
          </p:cNvPr>
          <p:cNvSpPr/>
          <p:nvPr/>
        </p:nvSpPr>
        <p:spPr>
          <a:xfrm>
            <a:off x="-3" y="1703001"/>
            <a:ext cx="12192001" cy="28981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96A41E04-2EE7-D7AC-45C9-EF07FF8A7865}"/>
              </a:ext>
            </a:extLst>
          </p:cNvPr>
          <p:cNvSpPr/>
          <p:nvPr/>
        </p:nvSpPr>
        <p:spPr>
          <a:xfrm>
            <a:off x="0" y="1753714"/>
            <a:ext cx="335222" cy="511525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93D87EE2-C8E3-FE02-4ACF-80CEA149EF27}"/>
              </a:ext>
            </a:extLst>
          </p:cNvPr>
          <p:cNvSpPr/>
          <p:nvPr/>
        </p:nvSpPr>
        <p:spPr>
          <a:xfrm>
            <a:off x="11856778" y="1742742"/>
            <a:ext cx="335222" cy="511525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3B9035A-D558-338B-542B-23F9A6475A01}"/>
              </a:ext>
            </a:extLst>
          </p:cNvPr>
          <p:cNvSpPr/>
          <p:nvPr/>
        </p:nvSpPr>
        <p:spPr>
          <a:xfrm>
            <a:off x="0" y="6353475"/>
            <a:ext cx="12192001" cy="5070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B86F9A4-1794-3FB8-8723-AD4EDCAE7328}"/>
              </a:ext>
            </a:extLst>
          </p:cNvPr>
          <p:cNvSpPr txBox="1"/>
          <p:nvPr/>
        </p:nvSpPr>
        <p:spPr>
          <a:xfrm>
            <a:off x="0" y="6505575"/>
            <a:ext cx="12191999" cy="338554"/>
          </a:xfrm>
          <a:prstGeom prst="rect">
            <a:avLst/>
          </a:prstGeom>
          <a:noFill/>
        </p:spPr>
        <p:txBody>
          <a:bodyPr wrap="square" rtlCol="0">
            <a:spAutoFit/>
          </a:bodyPr>
          <a:lstStyle/>
          <a:p>
            <a:pPr algn="ctr"/>
            <a:r>
              <a:rPr lang="fr-FR" sz="1600" b="0" i="0" dirty="0">
                <a:solidFill>
                  <a:srgbClr val="737373"/>
                </a:solidFill>
                <a:effectLst/>
                <a:latin typeface="+mj-lt"/>
              </a:rPr>
              <a:t>Dispositif conçu par </a:t>
            </a:r>
            <a:r>
              <a:rPr lang="fr-FR" sz="1600" i="0" u="none" strike="noStrike" dirty="0">
                <a:solidFill>
                  <a:srgbClr val="737373"/>
                </a:solidFill>
                <a:effectLst/>
                <a:latin typeface="+mj-lt"/>
              </a:rPr>
              <a:t>FORMITEL pour la FSM</a:t>
            </a:r>
            <a:endParaRPr lang="fr-FR" sz="1600" dirty="0">
              <a:solidFill>
                <a:srgbClr val="737373"/>
              </a:solidFill>
              <a:latin typeface="+mj-lt"/>
            </a:endParaRPr>
          </a:p>
        </p:txBody>
      </p:sp>
      <p:sp>
        <p:nvSpPr>
          <p:cNvPr id="30" name="Rectangle 29">
            <a:extLst>
              <a:ext uri="{FF2B5EF4-FFF2-40B4-BE49-F238E27FC236}">
                <a16:creationId xmlns:a16="http://schemas.microsoft.com/office/drawing/2014/main" id="{AB097909-E650-BD53-E62B-90D3FC126D94}"/>
              </a:ext>
            </a:extLst>
          </p:cNvPr>
          <p:cNvSpPr/>
          <p:nvPr/>
        </p:nvSpPr>
        <p:spPr>
          <a:xfrm>
            <a:off x="5933860" y="1700297"/>
            <a:ext cx="335222" cy="479140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940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ZoneTexte 10">
            <a:extLst>
              <a:ext uri="{FF2B5EF4-FFF2-40B4-BE49-F238E27FC236}">
                <a16:creationId xmlns:a16="http://schemas.microsoft.com/office/drawing/2014/main" id="{B6D1CBC9-D71B-ABC2-75D8-51415963EE36}"/>
              </a:ext>
            </a:extLst>
          </p:cNvPr>
          <p:cNvGraphicFramePr/>
          <p:nvPr>
            <p:extLst>
              <p:ext uri="{D42A27DB-BD31-4B8C-83A1-F6EECF244321}">
                <p14:modId xmlns:p14="http://schemas.microsoft.com/office/powerpoint/2010/main" val="1850324048"/>
              </p:ext>
            </p:extLst>
          </p:nvPr>
        </p:nvGraphicFramePr>
        <p:xfrm>
          <a:off x="161924" y="-1028700"/>
          <a:ext cx="11896725"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 13" descr="Une image contenant texte&#10;&#10;Description générée automatiquement">
            <a:extLst>
              <a:ext uri="{FF2B5EF4-FFF2-40B4-BE49-F238E27FC236}">
                <a16:creationId xmlns:a16="http://schemas.microsoft.com/office/drawing/2014/main" id="{DC73B045-13EB-DE11-6FEB-8FA14AE14A8D}"/>
              </a:ext>
            </a:extLst>
          </p:cNvPr>
          <p:cNvPicPr>
            <a:picLocks noChangeAspect="1"/>
          </p:cNvPicPr>
          <p:nvPr/>
        </p:nvPicPr>
        <p:blipFill rotWithShape="1">
          <a:blip r:embed="rId7">
            <a:extLst>
              <a:ext uri="{28A0092B-C50C-407E-A947-70E740481C1C}">
                <a14:useLocalDpi xmlns:a14="http://schemas.microsoft.com/office/drawing/2010/main" val="0"/>
              </a:ext>
            </a:extLst>
          </a:blip>
          <a:srcRect l="804" t="18246"/>
          <a:stretch/>
        </p:blipFill>
        <p:spPr bwMode="auto">
          <a:xfrm>
            <a:off x="11799" y="3105466"/>
            <a:ext cx="6089995" cy="2476183"/>
          </a:xfrm>
          <a:prstGeom prst="rect">
            <a:avLst/>
          </a:prstGeom>
          <a:ln>
            <a:noFill/>
          </a:ln>
          <a:extLst>
            <a:ext uri="{53640926-AAD7-44D8-BBD7-CCE9431645EC}">
              <a14:shadowObscured xmlns:a14="http://schemas.microsoft.com/office/drawing/2010/main"/>
            </a:ext>
          </a:extLst>
        </p:spPr>
      </p:pic>
      <p:sp>
        <p:nvSpPr>
          <p:cNvPr id="16" name="Ellipse 15">
            <a:extLst>
              <a:ext uri="{FF2B5EF4-FFF2-40B4-BE49-F238E27FC236}">
                <a16:creationId xmlns:a16="http://schemas.microsoft.com/office/drawing/2014/main" id="{1A6352BE-7F18-2B16-1A2A-EFE26F61EC3B}"/>
              </a:ext>
            </a:extLst>
          </p:cNvPr>
          <p:cNvSpPr/>
          <p:nvPr/>
        </p:nvSpPr>
        <p:spPr>
          <a:xfrm>
            <a:off x="925882" y="3105466"/>
            <a:ext cx="381635" cy="370840"/>
          </a:xfrm>
          <a:prstGeom prst="ellipse">
            <a:avLst/>
          </a:prstGeom>
          <a:ln w="9525">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fr-FR" sz="1600" b="1">
                <a:solidFill>
                  <a:srgbClr val="1F497D"/>
                </a:solidFill>
                <a:effectLst/>
                <a:ea typeface="Calibri" panose="020F0502020204030204" pitchFamily="34" charset="0"/>
                <a:cs typeface="Times New Roman" panose="02020603050405020304" pitchFamily="18" charset="0"/>
              </a:rPr>
              <a:t>1</a:t>
            </a:r>
            <a:endParaRPr lang="fr-FR" sz="1100">
              <a:effectLst/>
              <a:ea typeface="Calibri" panose="020F0502020204030204" pitchFamily="34" charset="0"/>
              <a:cs typeface="Times New Roman" panose="02020603050405020304" pitchFamily="18" charset="0"/>
            </a:endParaRPr>
          </a:p>
        </p:txBody>
      </p:sp>
      <p:pic>
        <p:nvPicPr>
          <p:cNvPr id="15" name="Image 14" descr="Une image contenant texte&#10;&#10;Description générée automatiquement">
            <a:extLst>
              <a:ext uri="{FF2B5EF4-FFF2-40B4-BE49-F238E27FC236}">
                <a16:creationId xmlns:a16="http://schemas.microsoft.com/office/drawing/2014/main" id="{DD0DEAED-12CE-CFB1-5B60-BF1625DFCD22}"/>
              </a:ext>
            </a:extLst>
          </p:cNvPr>
          <p:cNvPicPr>
            <a:picLocks noChangeAspect="1"/>
          </p:cNvPicPr>
          <p:nvPr/>
        </p:nvPicPr>
        <p:blipFill rotWithShape="1">
          <a:blip r:embed="rId8">
            <a:extLst>
              <a:ext uri="{28A0092B-C50C-407E-A947-70E740481C1C}">
                <a14:useLocalDpi xmlns:a14="http://schemas.microsoft.com/office/drawing/2010/main" val="0"/>
              </a:ext>
            </a:extLst>
          </a:blip>
          <a:srcRect t="12831" b="28639"/>
          <a:stretch/>
        </p:blipFill>
        <p:spPr bwMode="auto">
          <a:xfrm>
            <a:off x="6118569" y="3105466"/>
            <a:ext cx="6061632" cy="3209925"/>
          </a:xfrm>
          <a:prstGeom prst="rect">
            <a:avLst/>
          </a:prstGeom>
          <a:ln>
            <a:noFill/>
          </a:ln>
          <a:extLst>
            <a:ext uri="{53640926-AAD7-44D8-BBD7-CCE9431645EC}">
              <a14:shadowObscured xmlns:a14="http://schemas.microsoft.com/office/drawing/2010/main"/>
            </a:ext>
          </a:extLst>
        </p:spPr>
      </p:pic>
      <p:sp>
        <p:nvSpPr>
          <p:cNvPr id="18" name="Ellipse 17">
            <a:extLst>
              <a:ext uri="{FF2B5EF4-FFF2-40B4-BE49-F238E27FC236}">
                <a16:creationId xmlns:a16="http://schemas.microsoft.com/office/drawing/2014/main" id="{5E0EA070-A071-BE88-4CA8-1DBE9C356B6D}"/>
              </a:ext>
            </a:extLst>
          </p:cNvPr>
          <p:cNvSpPr/>
          <p:nvPr/>
        </p:nvSpPr>
        <p:spPr>
          <a:xfrm>
            <a:off x="7047258" y="3105466"/>
            <a:ext cx="381635" cy="370840"/>
          </a:xfrm>
          <a:prstGeom prst="ellipse">
            <a:avLst/>
          </a:prstGeom>
          <a:ln w="9525">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fr-FR" sz="1600" b="1" dirty="0">
                <a:solidFill>
                  <a:srgbClr val="1F497D"/>
                </a:solidFill>
                <a:effectLst/>
                <a:ea typeface="Calibri" panose="020F0502020204030204" pitchFamily="34" charset="0"/>
                <a:cs typeface="Times New Roman" panose="02020603050405020304" pitchFamily="18" charset="0"/>
              </a:rPr>
              <a:t>2</a:t>
            </a:r>
            <a:endParaRPr lang="fr-FR" sz="1100" dirty="0">
              <a:effectLst/>
              <a:ea typeface="Calibri" panose="020F0502020204030204" pitchFamily="34" charset="0"/>
              <a:cs typeface="Times New Roman" panose="02020603050405020304" pitchFamily="18" charset="0"/>
            </a:endParaRPr>
          </a:p>
        </p:txBody>
      </p:sp>
      <p:pic>
        <p:nvPicPr>
          <p:cNvPr id="26" name="Image 25">
            <a:extLst>
              <a:ext uri="{FF2B5EF4-FFF2-40B4-BE49-F238E27FC236}">
                <a16:creationId xmlns:a16="http://schemas.microsoft.com/office/drawing/2014/main" id="{3E8C4C12-8423-3487-C529-8C407CE845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4634" y="314626"/>
            <a:ext cx="361966" cy="361966"/>
          </a:xfrm>
          <a:prstGeom prst="rect">
            <a:avLst/>
          </a:prstGeom>
        </p:spPr>
      </p:pic>
      <p:sp>
        <p:nvSpPr>
          <p:cNvPr id="27" name="ZoneTexte 26">
            <a:extLst>
              <a:ext uri="{FF2B5EF4-FFF2-40B4-BE49-F238E27FC236}">
                <a16:creationId xmlns:a16="http://schemas.microsoft.com/office/drawing/2014/main" id="{7B75DFB9-66F8-E899-78D0-4C7DB21FA641}"/>
              </a:ext>
            </a:extLst>
          </p:cNvPr>
          <p:cNvSpPr txBox="1"/>
          <p:nvPr/>
        </p:nvSpPr>
        <p:spPr>
          <a:xfrm>
            <a:off x="0" y="6505575"/>
            <a:ext cx="12191999" cy="338554"/>
          </a:xfrm>
          <a:prstGeom prst="rect">
            <a:avLst/>
          </a:prstGeom>
          <a:noFill/>
        </p:spPr>
        <p:txBody>
          <a:bodyPr wrap="square" rtlCol="0">
            <a:spAutoFit/>
          </a:bodyPr>
          <a:lstStyle/>
          <a:p>
            <a:pPr algn="ctr"/>
            <a:r>
              <a:rPr lang="fr-FR" sz="1600" b="0" i="0" dirty="0">
                <a:solidFill>
                  <a:srgbClr val="989898"/>
                </a:solidFill>
                <a:effectLst/>
                <a:latin typeface="+mj-lt"/>
              </a:rPr>
              <a:t>Dispositif conçu par </a:t>
            </a:r>
            <a:r>
              <a:rPr lang="fr-FR" sz="1600" i="0" u="none" strike="noStrike" dirty="0">
                <a:solidFill>
                  <a:srgbClr val="989898"/>
                </a:solidFill>
                <a:effectLst/>
                <a:latin typeface="+mj-lt"/>
              </a:rPr>
              <a:t>FORMITEL pour la FSM</a:t>
            </a:r>
            <a:endParaRPr lang="fr-FR" sz="1600" dirty="0">
              <a:solidFill>
                <a:srgbClr val="989898"/>
              </a:solidFill>
              <a:latin typeface="+mj-lt"/>
            </a:endParaRPr>
          </a:p>
        </p:txBody>
      </p:sp>
      <p:cxnSp>
        <p:nvCxnSpPr>
          <p:cNvPr id="29" name="Connecteur droit 28">
            <a:extLst>
              <a:ext uri="{FF2B5EF4-FFF2-40B4-BE49-F238E27FC236}">
                <a16:creationId xmlns:a16="http://schemas.microsoft.com/office/drawing/2014/main" id="{3242BD4E-4BF9-969A-306F-CA07D8ABDBF6}"/>
              </a:ext>
            </a:extLst>
          </p:cNvPr>
          <p:cNvCxnSpPr>
            <a:cxnSpLocks/>
          </p:cNvCxnSpPr>
          <p:nvPr/>
        </p:nvCxnSpPr>
        <p:spPr>
          <a:xfrm>
            <a:off x="6096000" y="2895600"/>
            <a:ext cx="4761" cy="3594318"/>
          </a:xfrm>
          <a:prstGeom prst="line">
            <a:avLst/>
          </a:prstGeom>
          <a:ln w="9525">
            <a:prstDash val="lgDashDotDot"/>
            <a:headEnd type="oval" w="med" len="med"/>
            <a:tailEnd type="oval"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2480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324D082-39B6-007A-49ED-DA1C9538BC61}"/>
              </a:ext>
            </a:extLst>
          </p:cNvPr>
          <p:cNvPicPr>
            <a:picLocks noChangeAspect="1"/>
          </p:cNvPicPr>
          <p:nvPr/>
        </p:nvPicPr>
        <p:blipFill rotWithShape="1">
          <a:blip r:embed="rId2">
            <a:extLst>
              <a:ext uri="{28A0092B-C50C-407E-A947-70E740481C1C}">
                <a14:useLocalDpi xmlns:a14="http://schemas.microsoft.com/office/drawing/2010/main" val="0"/>
              </a:ext>
            </a:extLst>
          </a:blip>
          <a:srcRect l="16050" t="18774" r="9193"/>
          <a:stretch/>
        </p:blipFill>
        <p:spPr bwMode="auto">
          <a:xfrm>
            <a:off x="6965624" y="850807"/>
            <a:ext cx="4638373" cy="2003301"/>
          </a:xfrm>
          <a:prstGeom prst="rect">
            <a:avLst/>
          </a:prstGeom>
          <a:extLst>
            <a:ext uri="{53640926-AAD7-44D8-BBD7-CCE9431645EC}">
              <a14:shadowObscured xmlns:a14="http://schemas.microsoft.com/office/drawing/2010/main"/>
            </a:ext>
          </a:extLst>
        </p:spPr>
      </p:pic>
      <p:sp>
        <p:nvSpPr>
          <p:cNvPr id="39" name="Rectangle 3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5CA91D65-B95E-5AC7-3BCF-EEC4B3F962D3}"/>
              </a:ext>
            </a:extLst>
          </p:cNvPr>
          <p:cNvPicPr>
            <a:picLocks noChangeAspect="1"/>
          </p:cNvPicPr>
          <p:nvPr/>
        </p:nvPicPr>
        <p:blipFill rotWithShape="1">
          <a:blip r:embed="rId3">
            <a:extLst>
              <a:ext uri="{28A0092B-C50C-407E-A947-70E740481C1C}">
                <a14:useLocalDpi xmlns:a14="http://schemas.microsoft.com/office/drawing/2010/main" val="0"/>
              </a:ext>
            </a:extLst>
          </a:blip>
          <a:srcRect t="25827" b="21157"/>
          <a:stretch/>
        </p:blipFill>
        <p:spPr bwMode="auto">
          <a:xfrm>
            <a:off x="6849686" y="3857339"/>
            <a:ext cx="4845487" cy="2292729"/>
          </a:xfrm>
          <a:prstGeom prst="rect">
            <a:avLst/>
          </a:prstGeom>
          <a:extLst>
            <a:ext uri="{53640926-AAD7-44D8-BBD7-CCE9431645EC}">
              <a14:shadowObscured xmlns:a14="http://schemas.microsoft.com/office/drawing/2010/main"/>
            </a:ext>
          </a:extLst>
        </p:spPr>
      </p:pic>
      <p:sp>
        <p:nvSpPr>
          <p:cNvPr id="19" name="ZoneTexte 18">
            <a:extLst>
              <a:ext uri="{FF2B5EF4-FFF2-40B4-BE49-F238E27FC236}">
                <a16:creationId xmlns:a16="http://schemas.microsoft.com/office/drawing/2014/main" id="{4EEBDF27-9A2C-6B57-5EA6-1A20F73080A2}"/>
              </a:ext>
            </a:extLst>
          </p:cNvPr>
          <p:cNvSpPr txBox="1"/>
          <p:nvPr/>
        </p:nvSpPr>
        <p:spPr>
          <a:xfrm>
            <a:off x="0" y="6505575"/>
            <a:ext cx="12191999" cy="338554"/>
          </a:xfrm>
          <a:prstGeom prst="rect">
            <a:avLst/>
          </a:prstGeom>
          <a:noFill/>
        </p:spPr>
        <p:txBody>
          <a:bodyPr wrap="square" rtlCol="0">
            <a:spAutoFit/>
          </a:bodyPr>
          <a:lstStyle/>
          <a:p>
            <a:pPr algn="ctr">
              <a:spcAft>
                <a:spcPts val="600"/>
              </a:spcAft>
            </a:pPr>
            <a:r>
              <a:rPr lang="fr-FR" sz="1600" b="0" i="0" dirty="0">
                <a:solidFill>
                  <a:srgbClr val="989898"/>
                </a:solidFill>
                <a:effectLst/>
                <a:latin typeface="+mj-lt"/>
              </a:rPr>
              <a:t>Dispositif conçu par </a:t>
            </a:r>
            <a:r>
              <a:rPr lang="fr-FR" sz="1600" i="0" u="none" strike="noStrike" dirty="0">
                <a:solidFill>
                  <a:srgbClr val="989898"/>
                </a:solidFill>
                <a:effectLst/>
                <a:latin typeface="+mj-lt"/>
              </a:rPr>
              <a:t>FORMITEL pour la FSM</a:t>
            </a:r>
            <a:endParaRPr lang="fr-FR" sz="1600">
              <a:solidFill>
                <a:srgbClr val="989898"/>
              </a:solidFill>
              <a:latin typeface="+mj-lt"/>
            </a:endParaRPr>
          </a:p>
        </p:txBody>
      </p:sp>
      <p:sp>
        <p:nvSpPr>
          <p:cNvPr id="21" name="ZoneTexte 20">
            <a:extLst>
              <a:ext uri="{FF2B5EF4-FFF2-40B4-BE49-F238E27FC236}">
                <a16:creationId xmlns:a16="http://schemas.microsoft.com/office/drawing/2014/main" id="{A78C6731-8AB4-118A-A886-9983D25226A4}"/>
              </a:ext>
            </a:extLst>
          </p:cNvPr>
          <p:cNvSpPr txBox="1"/>
          <p:nvPr/>
        </p:nvSpPr>
        <p:spPr>
          <a:xfrm>
            <a:off x="665084" y="4198916"/>
            <a:ext cx="5811915" cy="1015663"/>
          </a:xfrm>
          <a:prstGeom prst="rect">
            <a:avLst/>
          </a:prstGeom>
          <a:noFill/>
        </p:spPr>
        <p:txBody>
          <a:bodyPr wrap="square">
            <a:spAutoFit/>
          </a:bodyPr>
          <a:lstStyle/>
          <a:p>
            <a:pPr algn="just"/>
            <a:r>
              <a:rPr lang="fr-FR"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Après avoir complété son parcours, il peut demander sa validation en cliquant sur «</a:t>
            </a:r>
            <a:r>
              <a:rPr lang="fr-FR" sz="2000" dirty="0">
                <a:solidFill>
                  <a:schemeClr val="bg1"/>
                </a:solidFill>
                <a:effectLst/>
                <a:highlight>
                  <a:srgbClr val="3E4069"/>
                </a:highlight>
                <a:latin typeface="Calibri" panose="020F0502020204030204" pitchFamily="34" charset="0"/>
                <a:ea typeface="Calibri" panose="020F0502020204030204" pitchFamily="34" charset="0"/>
                <a:cs typeface="Times New Roman" panose="02020603050405020304" pitchFamily="18" charset="0"/>
              </a:rPr>
              <a:t> demander validation de votre parcours </a:t>
            </a:r>
            <a:r>
              <a:rPr lang="fr-FR"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2000" dirty="0"/>
          </a:p>
        </p:txBody>
      </p:sp>
      <p:cxnSp>
        <p:nvCxnSpPr>
          <p:cNvPr id="24" name="Connecteur droit 23">
            <a:extLst>
              <a:ext uri="{FF2B5EF4-FFF2-40B4-BE49-F238E27FC236}">
                <a16:creationId xmlns:a16="http://schemas.microsoft.com/office/drawing/2014/main" id="{61EE9574-196F-0D43-9D3C-7096DFD47FCE}"/>
              </a:ext>
            </a:extLst>
          </p:cNvPr>
          <p:cNvCxnSpPr/>
          <p:nvPr/>
        </p:nvCxnSpPr>
        <p:spPr>
          <a:xfrm>
            <a:off x="665084" y="3429000"/>
            <a:ext cx="5430916"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25" name="Rectangle 24">
            <a:extLst>
              <a:ext uri="{FF2B5EF4-FFF2-40B4-BE49-F238E27FC236}">
                <a16:creationId xmlns:a16="http://schemas.microsoft.com/office/drawing/2014/main" id="{FDC3CD9E-FA82-1AA2-0764-96B3B7C1C20E}"/>
              </a:ext>
            </a:extLst>
          </p:cNvPr>
          <p:cNvSpPr/>
          <p:nvPr/>
        </p:nvSpPr>
        <p:spPr>
          <a:xfrm>
            <a:off x="665084" y="2123821"/>
            <a:ext cx="5062430" cy="152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55FF2CE5-0E31-E89F-1734-25C551499FDE}"/>
              </a:ext>
            </a:extLst>
          </p:cNvPr>
          <p:cNvSpPr/>
          <p:nvPr/>
        </p:nvSpPr>
        <p:spPr>
          <a:xfrm>
            <a:off x="-1" y="4158793"/>
            <a:ext cx="87363" cy="6734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65C65F67-6E8D-17AD-A93C-E5CE5E7D810B}"/>
              </a:ext>
            </a:extLst>
          </p:cNvPr>
          <p:cNvSpPr/>
          <p:nvPr/>
        </p:nvSpPr>
        <p:spPr>
          <a:xfrm>
            <a:off x="162011" y="4158793"/>
            <a:ext cx="193185" cy="6734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5EE2599-6E77-29F8-F543-2A362FC4BEE4}"/>
              </a:ext>
            </a:extLst>
          </p:cNvPr>
          <p:cNvSpPr txBox="1"/>
          <p:nvPr/>
        </p:nvSpPr>
        <p:spPr>
          <a:xfrm>
            <a:off x="752448" y="932417"/>
            <a:ext cx="5724552" cy="1658383"/>
          </a:xfrm>
          <a:prstGeom prst="rect">
            <a:avLst/>
          </a:prstGeom>
        </p:spPr>
        <p:txBody>
          <a:bodyPr vert="horz" lIns="91440" tIns="45720" rIns="91440" bIns="45720" rtlCol="0" anchor="ctr">
            <a:normAutofit/>
          </a:bodyPr>
          <a:lstStyle/>
          <a:p>
            <a:pPr algn="just">
              <a:lnSpc>
                <a:spcPct val="90000"/>
              </a:lnSpc>
              <a:spcAft>
                <a:spcPts val="600"/>
              </a:spcAft>
            </a:pPr>
            <a:r>
              <a:rPr lang="en-US" sz="2000" dirty="0">
                <a:solidFill>
                  <a:srgbClr val="1F497D"/>
                </a:solidFill>
                <a:effectLst/>
              </a:rPr>
              <a:t>Après avoir renseigné le type d’action, le médecin </a:t>
            </a:r>
            <a:r>
              <a:rPr lang="en-US" sz="2000" dirty="0" err="1">
                <a:solidFill>
                  <a:srgbClr val="1F497D"/>
                </a:solidFill>
                <a:effectLst/>
              </a:rPr>
              <a:t>peut</a:t>
            </a:r>
            <a:r>
              <a:rPr lang="en-US" sz="2000" dirty="0">
                <a:solidFill>
                  <a:srgbClr val="1F497D"/>
                </a:solidFill>
                <a:effectLst/>
              </a:rPr>
              <a:t> « télécharger une preuve » de suivi de l’action via un nouveau formulaire. </a:t>
            </a:r>
          </a:p>
          <a:p>
            <a:pPr algn="just">
              <a:lnSpc>
                <a:spcPct val="90000"/>
              </a:lnSpc>
              <a:spcAft>
                <a:spcPts val="600"/>
              </a:spcAft>
            </a:pPr>
            <a:r>
              <a:rPr lang="en-US" sz="2000" dirty="0">
                <a:solidFill>
                  <a:srgbClr val="1F497D"/>
                </a:solidFill>
                <a:effectLst/>
              </a:rPr>
              <a:t>Il n’est pas obligatoire de télécharger un justificatif.</a:t>
            </a:r>
            <a:endParaRPr lang="en-US" sz="2000" dirty="0">
              <a:solidFill>
                <a:srgbClr val="1F497D"/>
              </a:solidFill>
            </a:endParaRPr>
          </a:p>
        </p:txBody>
      </p:sp>
    </p:spTree>
    <p:extLst>
      <p:ext uri="{BB962C8B-B14F-4D97-AF65-F5344CB8AC3E}">
        <p14:creationId xmlns:p14="http://schemas.microsoft.com/office/powerpoint/2010/main" val="21678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CB80ABA-A57B-6CDC-D4A3-35194B1C978E}"/>
              </a:ext>
            </a:extLst>
          </p:cNvPr>
          <p:cNvPicPr>
            <a:picLocks noChangeAspect="1"/>
          </p:cNvPicPr>
          <p:nvPr/>
        </p:nvPicPr>
        <p:blipFill rotWithShape="1">
          <a:blip r:embed="rId2">
            <a:extLst>
              <a:ext uri="{28A0092B-C50C-407E-A947-70E740481C1C}">
                <a14:useLocalDpi xmlns:a14="http://schemas.microsoft.com/office/drawing/2010/main" val="0"/>
              </a:ext>
            </a:extLst>
          </a:blip>
          <a:srcRect l="16755" t="14347" r="19658" b="35991"/>
          <a:stretch/>
        </p:blipFill>
        <p:spPr bwMode="auto">
          <a:xfrm>
            <a:off x="5713680" y="1019175"/>
            <a:ext cx="6169719" cy="3613913"/>
          </a:xfrm>
          <a:prstGeom prst="rect">
            <a:avLst/>
          </a:prstGeom>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34890ED3-1716-53C4-27D5-CEC3F27E6123}"/>
              </a:ext>
            </a:extLst>
          </p:cNvPr>
          <p:cNvSpPr txBox="1"/>
          <p:nvPr/>
        </p:nvSpPr>
        <p:spPr>
          <a:xfrm>
            <a:off x="0" y="6505575"/>
            <a:ext cx="12191999" cy="338554"/>
          </a:xfrm>
          <a:prstGeom prst="rect">
            <a:avLst/>
          </a:prstGeom>
          <a:noFill/>
        </p:spPr>
        <p:txBody>
          <a:bodyPr wrap="square" rtlCol="0">
            <a:spAutoFit/>
          </a:bodyPr>
          <a:lstStyle/>
          <a:p>
            <a:pPr algn="ctr">
              <a:spcAft>
                <a:spcPts val="600"/>
              </a:spcAft>
            </a:pPr>
            <a:r>
              <a:rPr lang="fr-FR" sz="1600" b="0" i="0">
                <a:solidFill>
                  <a:srgbClr val="989898"/>
                </a:solidFill>
                <a:effectLst/>
                <a:latin typeface="+mj-lt"/>
              </a:rPr>
              <a:t>Dispositif conçu par </a:t>
            </a:r>
            <a:r>
              <a:rPr lang="fr-FR" sz="1600" i="0" u="none" strike="noStrike">
                <a:solidFill>
                  <a:srgbClr val="989898"/>
                </a:solidFill>
                <a:effectLst/>
                <a:latin typeface="+mj-lt"/>
              </a:rPr>
              <a:t>FORMITEL pour la FSM</a:t>
            </a:r>
            <a:endParaRPr lang="fr-FR" sz="1600">
              <a:solidFill>
                <a:srgbClr val="989898"/>
              </a:solidFill>
              <a:latin typeface="+mj-lt"/>
            </a:endParaRPr>
          </a:p>
        </p:txBody>
      </p:sp>
      <p:sp>
        <p:nvSpPr>
          <p:cNvPr id="8" name="Rectangle 7">
            <a:extLst>
              <a:ext uri="{FF2B5EF4-FFF2-40B4-BE49-F238E27FC236}">
                <a16:creationId xmlns:a16="http://schemas.microsoft.com/office/drawing/2014/main" id="{EE54A5FC-4CF5-3F84-B28C-615AA5BF1E10}"/>
              </a:ext>
            </a:extLst>
          </p:cNvPr>
          <p:cNvSpPr/>
          <p:nvPr/>
        </p:nvSpPr>
        <p:spPr>
          <a:xfrm>
            <a:off x="358509" y="1647825"/>
            <a:ext cx="5072274" cy="5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26D25D1-4844-81CD-A9A2-95F2503588CD}"/>
              </a:ext>
            </a:extLst>
          </p:cNvPr>
          <p:cNvSpPr txBox="1"/>
          <p:nvPr/>
        </p:nvSpPr>
        <p:spPr>
          <a:xfrm>
            <a:off x="192976" y="684657"/>
            <a:ext cx="5331524" cy="4858387"/>
          </a:xfrm>
          <a:prstGeom prst="rect">
            <a:avLst/>
          </a:prstGeom>
        </p:spPr>
        <p:txBody>
          <a:bodyPr vert="horz" lIns="91440" tIns="45720" rIns="91440" bIns="45720" rtlCol="0" anchor="ctr">
            <a:normAutofit/>
          </a:bodyPr>
          <a:lstStyle/>
          <a:p>
            <a:pPr algn="just">
              <a:lnSpc>
                <a:spcPct val="90000"/>
              </a:lnSpc>
              <a:spcAft>
                <a:spcPts val="1000"/>
              </a:spcAft>
            </a:pPr>
            <a:r>
              <a:rPr lang="en-US" sz="2000" dirty="0">
                <a:solidFill>
                  <a:srgbClr val="1F497D"/>
                </a:solidFill>
                <a:effectLst/>
              </a:rPr>
              <a:t>Au préalable, </a:t>
            </a:r>
            <a:r>
              <a:rPr lang="en-US" sz="2000" dirty="0">
                <a:solidFill>
                  <a:srgbClr val="1F497D"/>
                </a:solidFill>
              </a:rPr>
              <a:t>le médecin</a:t>
            </a:r>
            <a:r>
              <a:rPr lang="en-US" sz="2000" dirty="0">
                <a:solidFill>
                  <a:srgbClr val="1F497D"/>
                </a:solidFill>
                <a:effectLst/>
              </a:rPr>
              <a:t> est invité à certifier sur l’honneur que les informations saisies pour la validation de son parcours sont correctes. </a:t>
            </a:r>
          </a:p>
          <a:p>
            <a:pPr algn="just">
              <a:lnSpc>
                <a:spcPct val="90000"/>
              </a:lnSpc>
              <a:spcAft>
                <a:spcPts val="1000"/>
              </a:spcAft>
            </a:pPr>
            <a:r>
              <a:rPr lang="en-US" sz="2000" dirty="0">
                <a:solidFill>
                  <a:srgbClr val="1F497D"/>
                </a:solidFill>
                <a:effectLst/>
              </a:rPr>
              <a:t>Il a également la possibilité de revenir sur son parcours avant de demander la validation de celui-ci en cliquant sur « </a:t>
            </a:r>
            <a:r>
              <a:rPr lang="en-US" sz="2000" b="1" dirty="0">
                <a:solidFill>
                  <a:srgbClr val="10B0A8"/>
                </a:solidFill>
                <a:effectLst/>
              </a:rPr>
              <a:t>revenir vérifier le parcours</a:t>
            </a:r>
            <a:r>
              <a:rPr lang="en-US" sz="2000" dirty="0">
                <a:solidFill>
                  <a:srgbClr val="1F497D"/>
                </a:solidFill>
                <a:effectLst/>
              </a:rPr>
              <a:t> ».</a:t>
            </a:r>
          </a:p>
          <a:p>
            <a:pPr algn="just">
              <a:lnSpc>
                <a:spcPct val="90000"/>
              </a:lnSpc>
              <a:spcBef>
                <a:spcPts val="1800"/>
              </a:spcBef>
              <a:spcAft>
                <a:spcPts val="1000"/>
              </a:spcAft>
            </a:pPr>
            <a:r>
              <a:rPr lang="en-US" sz="2000" dirty="0">
                <a:solidFill>
                  <a:srgbClr val="1F497D"/>
                </a:solidFill>
                <a:effectLst/>
              </a:rPr>
              <a:t>Une fois la demande de validation confirmée, il n’est plus possible de modifier les actions saisies.</a:t>
            </a:r>
          </a:p>
        </p:txBody>
      </p:sp>
      <p:sp>
        <p:nvSpPr>
          <p:cNvPr id="9" name="Rectangle 8">
            <a:extLst>
              <a:ext uri="{FF2B5EF4-FFF2-40B4-BE49-F238E27FC236}">
                <a16:creationId xmlns:a16="http://schemas.microsoft.com/office/drawing/2014/main" id="{0331357E-145F-0D8A-EC5D-D9ED1F9C074A}"/>
              </a:ext>
            </a:extLst>
          </p:cNvPr>
          <p:cNvSpPr/>
          <p:nvPr/>
        </p:nvSpPr>
        <p:spPr>
          <a:xfrm>
            <a:off x="5717476" y="1524000"/>
            <a:ext cx="1940624" cy="136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965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 name="Rectangle 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85B8C4C1-FB35-8CFA-BFC8-7D31CF9E3BDC}"/>
              </a:ext>
            </a:extLst>
          </p:cNvPr>
          <p:cNvSpPr txBox="1"/>
          <p:nvPr/>
        </p:nvSpPr>
        <p:spPr>
          <a:xfrm>
            <a:off x="496824" y="2813857"/>
            <a:ext cx="4811103" cy="1229649"/>
          </a:xfrm>
          <a:prstGeom prst="rect">
            <a:avLst/>
          </a:prstGeom>
        </p:spPr>
        <p:txBody>
          <a:bodyPr vert="horz" lIns="91440" tIns="45720" rIns="91440" bIns="45720" rtlCol="0" anchor="ctr">
            <a:normAutofit/>
          </a:bodyPr>
          <a:lstStyle/>
          <a:p>
            <a:pPr>
              <a:lnSpc>
                <a:spcPct val="90000"/>
              </a:lnSpc>
              <a:spcAft>
                <a:spcPts val="1000"/>
              </a:spcAft>
            </a:pPr>
            <a:r>
              <a:rPr lang="en-US" sz="2400" dirty="0">
                <a:solidFill>
                  <a:srgbClr val="1F497D"/>
                </a:solidFill>
                <a:effectLst/>
              </a:rPr>
              <a:t>L’attestation envoyée par le CNP au médecin contient la liste des actions effectuées ainsi qu’un QR Code.</a:t>
            </a:r>
          </a:p>
        </p:txBody>
      </p:sp>
      <p:sp>
        <p:nvSpPr>
          <p:cNvPr id="77" name="Rectangle 4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Une image contenant table&#10;&#10;Description générée automatiquement">
            <a:extLst>
              <a:ext uri="{FF2B5EF4-FFF2-40B4-BE49-F238E27FC236}">
                <a16:creationId xmlns:a16="http://schemas.microsoft.com/office/drawing/2014/main" id="{E6474754-F710-FA8B-69A6-727EFFB51C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80" r="12347" b="14864"/>
          <a:stretch/>
        </p:blipFill>
        <p:spPr bwMode="auto">
          <a:xfrm>
            <a:off x="5757950" y="799351"/>
            <a:ext cx="5888430" cy="4953749"/>
          </a:xfrm>
          <a:prstGeom prst="rect">
            <a:avLst/>
          </a:prstGeom>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D4152BC3-5817-9596-2A96-E8EFA350F7F6}"/>
              </a:ext>
            </a:extLst>
          </p:cNvPr>
          <p:cNvSpPr txBox="1"/>
          <p:nvPr/>
        </p:nvSpPr>
        <p:spPr>
          <a:xfrm>
            <a:off x="0" y="6505575"/>
            <a:ext cx="12191999" cy="338554"/>
          </a:xfrm>
          <a:prstGeom prst="rect">
            <a:avLst/>
          </a:prstGeom>
          <a:noFill/>
        </p:spPr>
        <p:txBody>
          <a:bodyPr wrap="square" rtlCol="0">
            <a:spAutoFit/>
          </a:bodyPr>
          <a:lstStyle/>
          <a:p>
            <a:pPr algn="ctr">
              <a:spcAft>
                <a:spcPts val="600"/>
              </a:spcAft>
            </a:pPr>
            <a:r>
              <a:rPr lang="fr-FR" sz="1600" b="0" i="0">
                <a:solidFill>
                  <a:srgbClr val="989898"/>
                </a:solidFill>
                <a:effectLst/>
                <a:latin typeface="+mj-lt"/>
              </a:rPr>
              <a:t>Dispositif conçu par </a:t>
            </a:r>
            <a:r>
              <a:rPr lang="fr-FR" sz="1600" i="0" u="none" strike="noStrike">
                <a:solidFill>
                  <a:srgbClr val="989898"/>
                </a:solidFill>
                <a:effectLst/>
                <a:latin typeface="+mj-lt"/>
              </a:rPr>
              <a:t>FORMITEL pour la FSM</a:t>
            </a:r>
            <a:endParaRPr lang="fr-FR" sz="1600">
              <a:solidFill>
                <a:srgbClr val="989898"/>
              </a:solidFill>
              <a:latin typeface="+mj-lt"/>
            </a:endParaRPr>
          </a:p>
        </p:txBody>
      </p:sp>
      <p:cxnSp>
        <p:nvCxnSpPr>
          <p:cNvPr id="9" name="Connecteur droit 8">
            <a:extLst>
              <a:ext uri="{FF2B5EF4-FFF2-40B4-BE49-F238E27FC236}">
                <a16:creationId xmlns:a16="http://schemas.microsoft.com/office/drawing/2014/main" id="{3FD8E6D7-80FB-F9ED-EA9F-FD7884E5A08C}"/>
              </a:ext>
            </a:extLst>
          </p:cNvPr>
          <p:cNvCxnSpPr>
            <a:cxnSpLocks/>
          </p:cNvCxnSpPr>
          <p:nvPr/>
        </p:nvCxnSpPr>
        <p:spPr>
          <a:xfrm>
            <a:off x="588885" y="4043506"/>
            <a:ext cx="452604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2" name="Rectangle 11">
            <a:extLst>
              <a:ext uri="{FF2B5EF4-FFF2-40B4-BE49-F238E27FC236}">
                <a16:creationId xmlns:a16="http://schemas.microsoft.com/office/drawing/2014/main" id="{829DFC2C-FF5A-9F23-AA01-6CA642E7A892}"/>
              </a:ext>
            </a:extLst>
          </p:cNvPr>
          <p:cNvSpPr/>
          <p:nvPr/>
        </p:nvSpPr>
        <p:spPr>
          <a:xfrm>
            <a:off x="588885" y="1876425"/>
            <a:ext cx="4459365" cy="60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3710547"/>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ED7D3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TotalTime>
  <Words>469</Words>
  <Application>Microsoft Office PowerPoint</Application>
  <PresentationFormat>Grand écran</PresentationFormat>
  <Paragraphs>39</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Goëau-Brissonnière</dc:creator>
  <cp:lastModifiedBy>Jean-Pascal Devailly</cp:lastModifiedBy>
  <cp:revision>6</cp:revision>
  <dcterms:created xsi:type="dcterms:W3CDTF">2022-10-13T10:58:44Z</dcterms:created>
  <dcterms:modified xsi:type="dcterms:W3CDTF">2022-10-19T10:05:35Z</dcterms:modified>
</cp:coreProperties>
</file>